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90" r:id="rId2"/>
    <p:sldId id="269" r:id="rId3"/>
    <p:sldId id="297" r:id="rId4"/>
    <p:sldId id="298" r:id="rId5"/>
    <p:sldId id="319" r:id="rId6"/>
    <p:sldId id="323" r:id="rId7"/>
    <p:sldId id="299" r:id="rId8"/>
    <p:sldId id="304" r:id="rId9"/>
    <p:sldId id="301" r:id="rId10"/>
    <p:sldId id="302" r:id="rId11"/>
    <p:sldId id="321" r:id="rId12"/>
    <p:sldId id="308" r:id="rId13"/>
    <p:sldId id="283" r:id="rId14"/>
    <p:sldId id="311" r:id="rId15"/>
    <p:sldId id="284" r:id="rId16"/>
    <p:sldId id="312" r:id="rId17"/>
    <p:sldId id="285" r:id="rId18"/>
    <p:sldId id="315" r:id="rId19"/>
    <p:sldId id="313" r:id="rId20"/>
    <p:sldId id="314" r:id="rId21"/>
    <p:sldId id="316" r:id="rId22"/>
    <p:sldId id="317" r:id="rId23"/>
    <p:sldId id="286" r:id="rId24"/>
    <p:sldId id="292" r:id="rId25"/>
    <p:sldId id="322" r:id="rId26"/>
  </p:sldIdLst>
  <p:sldSz cx="9144000" cy="6858000" type="screen4x3"/>
  <p:notesSz cx="6811963" cy="99425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18" y="-9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fi-FI" sz="2000" dirty="0" err="1" smtClean="0"/>
              <a:t>Den</a:t>
            </a:r>
            <a:r>
              <a:rPr lang="fi-FI" sz="2000" dirty="0" smtClean="0"/>
              <a:t> </a:t>
            </a:r>
            <a:r>
              <a:rPr lang="fi-FI" sz="2000" dirty="0" err="1" smtClean="0"/>
              <a:t>stora</a:t>
            </a:r>
            <a:r>
              <a:rPr lang="fi-FI" sz="2000" dirty="0" smtClean="0"/>
              <a:t> </a:t>
            </a:r>
            <a:r>
              <a:rPr lang="fi-FI" sz="2000" dirty="0" err="1" smtClean="0"/>
              <a:t>recessionen</a:t>
            </a:r>
            <a:r>
              <a:rPr lang="fi-FI" sz="2000" dirty="0" smtClean="0"/>
              <a:t>: BNP i </a:t>
            </a:r>
            <a:r>
              <a:rPr lang="fi-FI" sz="2000" dirty="0" err="1" smtClean="0"/>
              <a:t>några</a:t>
            </a:r>
            <a:r>
              <a:rPr lang="fi-FI" sz="2000" dirty="0" smtClean="0"/>
              <a:t> </a:t>
            </a:r>
            <a:r>
              <a:rPr lang="fi-FI" sz="2000" dirty="0" err="1" smtClean="0"/>
              <a:t>länder</a:t>
            </a:r>
            <a:endParaRPr lang="fi-FI" sz="2000" dirty="0"/>
          </a:p>
        </c:rich>
      </c:tx>
      <c:layout>
        <c:manualLayout>
          <c:xMode val="edge"/>
          <c:yMode val="edge"/>
          <c:x val="0.24808883083787153"/>
          <c:y val="2.8425667205742508E-5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4553805774278217E-2"/>
          <c:y val="0.18228890040209861"/>
          <c:w val="0.87885482283464567"/>
          <c:h val="0.68444791674357019"/>
        </c:manualLayout>
      </c:layout>
      <c:lineChart>
        <c:grouping val="standard"/>
        <c:varyColors val="0"/>
        <c:ser>
          <c:idx val="0"/>
          <c:order val="0"/>
          <c:tx>
            <c:strRef>
              <c:f>'[bkt_4q-1.xlsx]Sheet1'!$I$4</c:f>
              <c:strCache>
                <c:ptCount val="1"/>
                <c:pt idx="0">
                  <c:v>Suomi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'[bkt_4q-1.xlsx]Sheet1'!$H$5:$H$47</c:f>
              <c:strCache>
                <c:ptCount val="43"/>
                <c:pt idx="0">
                  <c:v>Q1-2005</c:v>
                </c:pt>
                <c:pt idx="1">
                  <c:v>Q2-2005</c:v>
                </c:pt>
                <c:pt idx="2">
                  <c:v>Q3-2005</c:v>
                </c:pt>
                <c:pt idx="3">
                  <c:v>Q4-2005</c:v>
                </c:pt>
                <c:pt idx="4">
                  <c:v>Q1-2006</c:v>
                </c:pt>
                <c:pt idx="5">
                  <c:v>Q2-2006</c:v>
                </c:pt>
                <c:pt idx="6">
                  <c:v>Q3-2006</c:v>
                </c:pt>
                <c:pt idx="7">
                  <c:v>Q4-2006</c:v>
                </c:pt>
                <c:pt idx="8">
                  <c:v>Q1-2007</c:v>
                </c:pt>
                <c:pt idx="9">
                  <c:v>Q2-2007</c:v>
                </c:pt>
                <c:pt idx="10">
                  <c:v>Q3-2007</c:v>
                </c:pt>
                <c:pt idx="11">
                  <c:v>Q4-2007</c:v>
                </c:pt>
                <c:pt idx="12">
                  <c:v>Q1-2008</c:v>
                </c:pt>
                <c:pt idx="13">
                  <c:v>Q2-2008</c:v>
                </c:pt>
                <c:pt idx="14">
                  <c:v>Q3-2008</c:v>
                </c:pt>
                <c:pt idx="15">
                  <c:v>Q4-2008</c:v>
                </c:pt>
                <c:pt idx="16">
                  <c:v>Q1-2009</c:v>
                </c:pt>
                <c:pt idx="17">
                  <c:v>Q2-2009</c:v>
                </c:pt>
                <c:pt idx="18">
                  <c:v>Q3-2009</c:v>
                </c:pt>
                <c:pt idx="19">
                  <c:v>Q4-2009</c:v>
                </c:pt>
                <c:pt idx="20">
                  <c:v>Q1-2010</c:v>
                </c:pt>
                <c:pt idx="21">
                  <c:v>Q2-2010</c:v>
                </c:pt>
                <c:pt idx="22">
                  <c:v>Q3-2010</c:v>
                </c:pt>
                <c:pt idx="23">
                  <c:v>Q4-2010</c:v>
                </c:pt>
                <c:pt idx="24">
                  <c:v>Q1-2011</c:v>
                </c:pt>
                <c:pt idx="25">
                  <c:v>Q2-2011</c:v>
                </c:pt>
                <c:pt idx="26">
                  <c:v>Q3-2011</c:v>
                </c:pt>
                <c:pt idx="27">
                  <c:v>Q4-2011</c:v>
                </c:pt>
                <c:pt idx="28">
                  <c:v>Q1-2012</c:v>
                </c:pt>
                <c:pt idx="29">
                  <c:v>Q2-2012</c:v>
                </c:pt>
                <c:pt idx="30">
                  <c:v>Q3-2012</c:v>
                </c:pt>
                <c:pt idx="31">
                  <c:v>Q4-2012</c:v>
                </c:pt>
                <c:pt idx="32">
                  <c:v>Q1-2013</c:v>
                </c:pt>
                <c:pt idx="33">
                  <c:v>Q2-2013</c:v>
                </c:pt>
                <c:pt idx="34">
                  <c:v>Q3-2013</c:v>
                </c:pt>
                <c:pt idx="35">
                  <c:v>Q4-2013</c:v>
                </c:pt>
                <c:pt idx="36">
                  <c:v>Q1-2014</c:v>
                </c:pt>
                <c:pt idx="37">
                  <c:v>Q2-2014</c:v>
                </c:pt>
                <c:pt idx="38">
                  <c:v>Q3-2014</c:v>
                </c:pt>
                <c:pt idx="39">
                  <c:v>Q4-2014</c:v>
                </c:pt>
                <c:pt idx="40">
                  <c:v>Q1-2015</c:v>
                </c:pt>
                <c:pt idx="41">
                  <c:v>Q2-2015</c:v>
                </c:pt>
                <c:pt idx="42">
                  <c:v>Q3-2015</c:v>
                </c:pt>
              </c:strCache>
            </c:strRef>
          </c:cat>
          <c:val>
            <c:numRef>
              <c:f>'[bkt_4q-1.xlsx]Sheet1'!$I$5:$I$47</c:f>
              <c:numCache>
                <c:formatCode>General</c:formatCode>
                <c:ptCount val="43"/>
                <c:pt idx="0">
                  <c:v>100</c:v>
                </c:pt>
                <c:pt idx="1">
                  <c:v>100.06497150754332</c:v>
                </c:pt>
                <c:pt idx="2">
                  <c:v>101.07987007081778</c:v>
                </c:pt>
                <c:pt idx="3">
                  <c:v>101.33303563327588</c:v>
                </c:pt>
                <c:pt idx="4">
                  <c:v>103.68992975481684</c:v>
                </c:pt>
                <c:pt idx="5">
                  <c:v>104.13576828674057</c:v>
                </c:pt>
                <c:pt idx="6">
                  <c:v>105.03640737146758</c:v>
                </c:pt>
                <c:pt idx="7">
                  <c:v>105.93480490303025</c:v>
                </c:pt>
                <c:pt idx="8">
                  <c:v>108.02957353712249</c:v>
                </c:pt>
                <c:pt idx="9">
                  <c:v>109.79500467100277</c:v>
                </c:pt>
                <c:pt idx="10">
                  <c:v>110.64635473678119</c:v>
                </c:pt>
                <c:pt idx="11">
                  <c:v>112.04212032443606</c:v>
                </c:pt>
                <c:pt idx="12">
                  <c:v>111.85168681224586</c:v>
                </c:pt>
                <c:pt idx="13">
                  <c:v>111.3968862594426</c:v>
                </c:pt>
                <c:pt idx="14">
                  <c:v>111.54251176312398</c:v>
                </c:pt>
                <c:pt idx="15">
                  <c:v>108.89660609149566</c:v>
                </c:pt>
                <c:pt idx="16">
                  <c:v>101.39128562515954</c:v>
                </c:pt>
                <c:pt idx="17">
                  <c:v>101.27254408822786</c:v>
                </c:pt>
                <c:pt idx="18">
                  <c:v>102.41962617180887</c:v>
                </c:pt>
                <c:pt idx="19">
                  <c:v>101.91553764800146</c:v>
                </c:pt>
                <c:pt idx="20">
                  <c:v>102.31880867663627</c:v>
                </c:pt>
                <c:pt idx="21">
                  <c:v>105.11258035716588</c:v>
                </c:pt>
                <c:pt idx="22">
                  <c:v>104.87733883646688</c:v>
                </c:pt>
                <c:pt idx="23">
                  <c:v>106.86904947016664</c:v>
                </c:pt>
                <c:pt idx="24">
                  <c:v>107.31040699165061</c:v>
                </c:pt>
                <c:pt idx="25">
                  <c:v>107.35073398971963</c:v>
                </c:pt>
                <c:pt idx="26">
                  <c:v>107.67559152743625</c:v>
                </c:pt>
                <c:pt idx="27">
                  <c:v>107.61734153555258</c:v>
                </c:pt>
                <c:pt idx="28">
                  <c:v>107.73608202453981</c:v>
                </c:pt>
                <c:pt idx="29">
                  <c:v>106.02442092004786</c:v>
                </c:pt>
                <c:pt idx="30">
                  <c:v>105.41727439584798</c:v>
                </c:pt>
                <c:pt idx="31">
                  <c:v>104.64433782098776</c:v>
                </c:pt>
                <c:pt idx="32">
                  <c:v>104.61073233857836</c:v>
                </c:pt>
                <c:pt idx="33">
                  <c:v>104.62641482717311</c:v>
                </c:pt>
                <c:pt idx="34">
                  <c:v>105.07449386431672</c:v>
                </c:pt>
                <c:pt idx="35">
                  <c:v>104.75859834747965</c:v>
                </c:pt>
                <c:pt idx="36">
                  <c:v>104.27467332270678</c:v>
                </c:pt>
                <c:pt idx="37">
                  <c:v>104.4471827931379</c:v>
                </c:pt>
                <c:pt idx="38">
                  <c:v>104.3911733064741</c:v>
                </c:pt>
                <c:pt idx="39">
                  <c:v>104.26123029138745</c:v>
                </c:pt>
                <c:pt idx="40">
                  <c:v>104.29483682174128</c:v>
                </c:pt>
                <c:pt idx="41">
                  <c:v>104.48078932349172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'[bkt_4q-1.xlsx]Sheet1'!$J$4</c:f>
              <c:strCache>
                <c:ptCount val="1"/>
                <c:pt idx="0">
                  <c:v>Saksa</c:v>
                </c:pt>
              </c:strCache>
            </c:strRef>
          </c:tx>
          <c:marker>
            <c:symbol val="none"/>
          </c:marker>
          <c:cat>
            <c:strRef>
              <c:f>'[bkt_4q-1.xlsx]Sheet1'!$H$5:$H$47</c:f>
              <c:strCache>
                <c:ptCount val="43"/>
                <c:pt idx="0">
                  <c:v>Q1-2005</c:v>
                </c:pt>
                <c:pt idx="1">
                  <c:v>Q2-2005</c:v>
                </c:pt>
                <c:pt idx="2">
                  <c:v>Q3-2005</c:v>
                </c:pt>
                <c:pt idx="3">
                  <c:v>Q4-2005</c:v>
                </c:pt>
                <c:pt idx="4">
                  <c:v>Q1-2006</c:v>
                </c:pt>
                <c:pt idx="5">
                  <c:v>Q2-2006</c:v>
                </c:pt>
                <c:pt idx="6">
                  <c:v>Q3-2006</c:v>
                </c:pt>
                <c:pt idx="7">
                  <c:v>Q4-2006</c:v>
                </c:pt>
                <c:pt idx="8">
                  <c:v>Q1-2007</c:v>
                </c:pt>
                <c:pt idx="9">
                  <c:v>Q2-2007</c:v>
                </c:pt>
                <c:pt idx="10">
                  <c:v>Q3-2007</c:v>
                </c:pt>
                <c:pt idx="11">
                  <c:v>Q4-2007</c:v>
                </c:pt>
                <c:pt idx="12">
                  <c:v>Q1-2008</c:v>
                </c:pt>
                <c:pt idx="13">
                  <c:v>Q2-2008</c:v>
                </c:pt>
                <c:pt idx="14">
                  <c:v>Q3-2008</c:v>
                </c:pt>
                <c:pt idx="15">
                  <c:v>Q4-2008</c:v>
                </c:pt>
                <c:pt idx="16">
                  <c:v>Q1-2009</c:v>
                </c:pt>
                <c:pt idx="17">
                  <c:v>Q2-2009</c:v>
                </c:pt>
                <c:pt idx="18">
                  <c:v>Q3-2009</c:v>
                </c:pt>
                <c:pt idx="19">
                  <c:v>Q4-2009</c:v>
                </c:pt>
                <c:pt idx="20">
                  <c:v>Q1-2010</c:v>
                </c:pt>
                <c:pt idx="21">
                  <c:v>Q2-2010</c:v>
                </c:pt>
                <c:pt idx="22">
                  <c:v>Q3-2010</c:v>
                </c:pt>
                <c:pt idx="23">
                  <c:v>Q4-2010</c:v>
                </c:pt>
                <c:pt idx="24">
                  <c:v>Q1-2011</c:v>
                </c:pt>
                <c:pt idx="25">
                  <c:v>Q2-2011</c:v>
                </c:pt>
                <c:pt idx="26">
                  <c:v>Q3-2011</c:v>
                </c:pt>
                <c:pt idx="27">
                  <c:v>Q4-2011</c:v>
                </c:pt>
                <c:pt idx="28">
                  <c:v>Q1-2012</c:v>
                </c:pt>
                <c:pt idx="29">
                  <c:v>Q2-2012</c:v>
                </c:pt>
                <c:pt idx="30">
                  <c:v>Q3-2012</c:v>
                </c:pt>
                <c:pt idx="31">
                  <c:v>Q4-2012</c:v>
                </c:pt>
                <c:pt idx="32">
                  <c:v>Q1-2013</c:v>
                </c:pt>
                <c:pt idx="33">
                  <c:v>Q2-2013</c:v>
                </c:pt>
                <c:pt idx="34">
                  <c:v>Q3-2013</c:v>
                </c:pt>
                <c:pt idx="35">
                  <c:v>Q4-2013</c:v>
                </c:pt>
                <c:pt idx="36">
                  <c:v>Q1-2014</c:v>
                </c:pt>
                <c:pt idx="37">
                  <c:v>Q2-2014</c:v>
                </c:pt>
                <c:pt idx="38">
                  <c:v>Q3-2014</c:v>
                </c:pt>
                <c:pt idx="39">
                  <c:v>Q4-2014</c:v>
                </c:pt>
                <c:pt idx="40">
                  <c:v>Q1-2015</c:v>
                </c:pt>
                <c:pt idx="41">
                  <c:v>Q2-2015</c:v>
                </c:pt>
                <c:pt idx="42">
                  <c:v>Q3-2015</c:v>
                </c:pt>
              </c:strCache>
            </c:strRef>
          </c:cat>
          <c:val>
            <c:numRef>
              <c:f>'[bkt_4q-1.xlsx]Sheet1'!$J$5:$J$47</c:f>
              <c:numCache>
                <c:formatCode>General</c:formatCode>
                <c:ptCount val="43"/>
                <c:pt idx="0">
                  <c:v>100</c:v>
                </c:pt>
                <c:pt idx="1">
                  <c:v>100.66680198229945</c:v>
                </c:pt>
                <c:pt idx="2">
                  <c:v>101.47343430108032</c:v>
                </c:pt>
                <c:pt idx="3">
                  <c:v>101.82834744485662</c:v>
                </c:pt>
                <c:pt idx="4">
                  <c:v>102.81780966825177</c:v>
                </c:pt>
                <c:pt idx="5">
                  <c:v>104.46331752875136</c:v>
                </c:pt>
                <c:pt idx="6">
                  <c:v>105.48504771220463</c:v>
                </c:pt>
                <c:pt idx="7">
                  <c:v>106.87244523357532</c:v>
                </c:pt>
                <c:pt idx="8">
                  <c:v>107.34566957028117</c:v>
                </c:pt>
                <c:pt idx="9">
                  <c:v>108.10926790406619</c:v>
                </c:pt>
                <c:pt idx="10">
                  <c:v>109.01268581906294</c:v>
                </c:pt>
                <c:pt idx="11">
                  <c:v>109.36760111389317</c:v>
                </c:pt>
                <c:pt idx="12">
                  <c:v>110.29524419829028</c:v>
                </c:pt>
                <c:pt idx="13">
                  <c:v>110.0048508417257</c:v>
                </c:pt>
                <c:pt idx="14">
                  <c:v>109.59615704750122</c:v>
                </c:pt>
                <c:pt idx="15">
                  <c:v>107.44509988730844</c:v>
                </c:pt>
                <c:pt idx="16">
                  <c:v>102.65915438327036</c:v>
                </c:pt>
                <c:pt idx="17">
                  <c:v>102.73444557305463</c:v>
                </c:pt>
                <c:pt idx="18">
                  <c:v>103.3367363723581</c:v>
                </c:pt>
                <c:pt idx="19">
                  <c:v>104.27245343769503</c:v>
                </c:pt>
                <c:pt idx="20">
                  <c:v>105.08711026317521</c:v>
                </c:pt>
                <c:pt idx="21">
                  <c:v>107.21660525873749</c:v>
                </c:pt>
                <c:pt idx="22">
                  <c:v>108.06624574986697</c:v>
                </c:pt>
                <c:pt idx="23">
                  <c:v>108.91588946757736</c:v>
                </c:pt>
                <c:pt idx="24">
                  <c:v>110.94590789845279</c:v>
                </c:pt>
                <c:pt idx="25">
                  <c:v>111.13948984615426</c:v>
                </c:pt>
                <c:pt idx="26">
                  <c:v>111.59118428403859</c:v>
                </c:pt>
                <c:pt idx="27">
                  <c:v>111.55893030583104</c:v>
                </c:pt>
                <c:pt idx="28">
                  <c:v>111.99182345680863</c:v>
                </c:pt>
                <c:pt idx="29">
                  <c:v>112.05636045245183</c:v>
                </c:pt>
                <c:pt idx="30">
                  <c:v>112.23918820601222</c:v>
                </c:pt>
                <c:pt idx="31">
                  <c:v>111.69068235926477</c:v>
                </c:pt>
                <c:pt idx="32">
                  <c:v>111.38954448830181</c:v>
                </c:pt>
                <c:pt idx="33">
                  <c:v>112.40050864681737</c:v>
                </c:pt>
                <c:pt idx="34">
                  <c:v>112.8199577107099</c:v>
                </c:pt>
                <c:pt idx="35">
                  <c:v>113.18562289757332</c:v>
                </c:pt>
                <c:pt idx="36">
                  <c:v>113.99494188271728</c:v>
                </c:pt>
                <c:pt idx="37">
                  <c:v>113.93040596260104</c:v>
                </c:pt>
                <c:pt idx="38">
                  <c:v>114.14551350701618</c:v>
                </c:pt>
                <c:pt idx="39">
                  <c:v>114.844607110967</c:v>
                </c:pt>
                <c:pt idx="40">
                  <c:v>115.24254778657735</c:v>
                </c:pt>
                <c:pt idx="41">
                  <c:v>115.74805083861096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'[bkt_4q-1.xlsx]Sheet1'!$K$4</c:f>
              <c:strCache>
                <c:ptCount val="1"/>
                <c:pt idx="0">
                  <c:v>Ruotsi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'[bkt_4q-1.xlsx]Sheet1'!$H$5:$H$47</c:f>
              <c:strCache>
                <c:ptCount val="43"/>
                <c:pt idx="0">
                  <c:v>Q1-2005</c:v>
                </c:pt>
                <c:pt idx="1">
                  <c:v>Q2-2005</c:v>
                </c:pt>
                <c:pt idx="2">
                  <c:v>Q3-2005</c:v>
                </c:pt>
                <c:pt idx="3">
                  <c:v>Q4-2005</c:v>
                </c:pt>
                <c:pt idx="4">
                  <c:v>Q1-2006</c:v>
                </c:pt>
                <c:pt idx="5">
                  <c:v>Q2-2006</c:v>
                </c:pt>
                <c:pt idx="6">
                  <c:v>Q3-2006</c:v>
                </c:pt>
                <c:pt idx="7">
                  <c:v>Q4-2006</c:v>
                </c:pt>
                <c:pt idx="8">
                  <c:v>Q1-2007</c:v>
                </c:pt>
                <c:pt idx="9">
                  <c:v>Q2-2007</c:v>
                </c:pt>
                <c:pt idx="10">
                  <c:v>Q3-2007</c:v>
                </c:pt>
                <c:pt idx="11">
                  <c:v>Q4-2007</c:v>
                </c:pt>
                <c:pt idx="12">
                  <c:v>Q1-2008</c:v>
                </c:pt>
                <c:pt idx="13">
                  <c:v>Q2-2008</c:v>
                </c:pt>
                <c:pt idx="14">
                  <c:v>Q3-2008</c:v>
                </c:pt>
                <c:pt idx="15">
                  <c:v>Q4-2008</c:v>
                </c:pt>
                <c:pt idx="16">
                  <c:v>Q1-2009</c:v>
                </c:pt>
                <c:pt idx="17">
                  <c:v>Q2-2009</c:v>
                </c:pt>
                <c:pt idx="18">
                  <c:v>Q3-2009</c:v>
                </c:pt>
                <c:pt idx="19">
                  <c:v>Q4-2009</c:v>
                </c:pt>
                <c:pt idx="20">
                  <c:v>Q1-2010</c:v>
                </c:pt>
                <c:pt idx="21">
                  <c:v>Q2-2010</c:v>
                </c:pt>
                <c:pt idx="22">
                  <c:v>Q3-2010</c:v>
                </c:pt>
                <c:pt idx="23">
                  <c:v>Q4-2010</c:v>
                </c:pt>
                <c:pt idx="24">
                  <c:v>Q1-2011</c:v>
                </c:pt>
                <c:pt idx="25">
                  <c:v>Q2-2011</c:v>
                </c:pt>
                <c:pt idx="26">
                  <c:v>Q3-2011</c:v>
                </c:pt>
                <c:pt idx="27">
                  <c:v>Q4-2011</c:v>
                </c:pt>
                <c:pt idx="28">
                  <c:v>Q1-2012</c:v>
                </c:pt>
                <c:pt idx="29">
                  <c:v>Q2-2012</c:v>
                </c:pt>
                <c:pt idx="30">
                  <c:v>Q3-2012</c:v>
                </c:pt>
                <c:pt idx="31">
                  <c:v>Q4-2012</c:v>
                </c:pt>
                <c:pt idx="32">
                  <c:v>Q1-2013</c:v>
                </c:pt>
                <c:pt idx="33">
                  <c:v>Q2-2013</c:v>
                </c:pt>
                <c:pt idx="34">
                  <c:v>Q3-2013</c:v>
                </c:pt>
                <c:pt idx="35">
                  <c:v>Q4-2013</c:v>
                </c:pt>
                <c:pt idx="36">
                  <c:v>Q1-2014</c:v>
                </c:pt>
                <c:pt idx="37">
                  <c:v>Q2-2014</c:v>
                </c:pt>
                <c:pt idx="38">
                  <c:v>Q3-2014</c:v>
                </c:pt>
                <c:pt idx="39">
                  <c:v>Q4-2014</c:v>
                </c:pt>
                <c:pt idx="40">
                  <c:v>Q1-2015</c:v>
                </c:pt>
                <c:pt idx="41">
                  <c:v>Q2-2015</c:v>
                </c:pt>
                <c:pt idx="42">
                  <c:v>Q3-2015</c:v>
                </c:pt>
              </c:strCache>
            </c:strRef>
          </c:cat>
          <c:val>
            <c:numRef>
              <c:f>'[bkt_4q-1.xlsx]Sheet1'!$K$5:$K$47</c:f>
              <c:numCache>
                <c:formatCode>General</c:formatCode>
                <c:ptCount val="43"/>
                <c:pt idx="0">
                  <c:v>100.00000000000001</c:v>
                </c:pt>
                <c:pt idx="1">
                  <c:v>101.02243166624774</c:v>
                </c:pt>
                <c:pt idx="2">
                  <c:v>101.95914500040354</c:v>
                </c:pt>
                <c:pt idx="3">
                  <c:v>102.59084392703589</c:v>
                </c:pt>
                <c:pt idx="4">
                  <c:v>104.72523556405294</c:v>
                </c:pt>
                <c:pt idx="5">
                  <c:v>105.87969899348555</c:v>
                </c:pt>
                <c:pt idx="6">
                  <c:v>107.22024191620613</c:v>
                </c:pt>
                <c:pt idx="7">
                  <c:v>107.7702688883919</c:v>
                </c:pt>
                <c:pt idx="8">
                  <c:v>108.91973152284325</c:v>
                </c:pt>
                <c:pt idx="9">
                  <c:v>109.61929084153</c:v>
                </c:pt>
                <c:pt idx="10">
                  <c:v>110.36075545870639</c:v>
                </c:pt>
                <c:pt idx="11">
                  <c:v>111.68748901815306</c:v>
                </c:pt>
                <c:pt idx="12">
                  <c:v>110.58945826260418</c:v>
                </c:pt>
                <c:pt idx="13">
                  <c:v>110.63517463308263</c:v>
                </c:pt>
                <c:pt idx="14">
                  <c:v>110.2199151272289</c:v>
                </c:pt>
                <c:pt idx="15">
                  <c:v>105.96851258456435</c:v>
                </c:pt>
                <c:pt idx="16">
                  <c:v>103.81316664896376</c:v>
                </c:pt>
                <c:pt idx="17">
                  <c:v>103.70256639303039</c:v>
                </c:pt>
                <c:pt idx="18">
                  <c:v>103.60910936369172</c:v>
                </c:pt>
                <c:pt idx="19">
                  <c:v>104.05556006374805</c:v>
                </c:pt>
                <c:pt idx="20">
                  <c:v>106.91522640912353</c:v>
                </c:pt>
                <c:pt idx="21">
                  <c:v>109.11938397418939</c:v>
                </c:pt>
                <c:pt idx="22">
                  <c:v>110.44004576804976</c:v>
                </c:pt>
                <c:pt idx="23">
                  <c:v>112.36216531343923</c:v>
                </c:pt>
                <c:pt idx="24">
                  <c:v>112.45300319289984</c:v>
                </c:pt>
                <c:pt idx="25">
                  <c:v>112.70230183910063</c:v>
                </c:pt>
                <c:pt idx="26">
                  <c:v>113.80461867618797</c:v>
                </c:pt>
                <c:pt idx="27">
                  <c:v>111.84880643954614</c:v>
                </c:pt>
                <c:pt idx="28">
                  <c:v>112.36109434283419</c:v>
                </c:pt>
                <c:pt idx="29">
                  <c:v>113.03660410395057</c:v>
                </c:pt>
                <c:pt idx="30">
                  <c:v>113.04219976042806</c:v>
                </c:pt>
                <c:pt idx="31">
                  <c:v>112.54395982474787</c:v>
                </c:pt>
                <c:pt idx="32">
                  <c:v>113.82426230027333</c:v>
                </c:pt>
                <c:pt idx="33">
                  <c:v>113.28411596654436</c:v>
                </c:pt>
                <c:pt idx="34">
                  <c:v>114.21761528932592</c:v>
                </c:pt>
                <c:pt idx="35">
                  <c:v>115.1873066012913</c:v>
                </c:pt>
                <c:pt idx="36">
                  <c:v>115.81579041699021</c:v>
                </c:pt>
                <c:pt idx="37">
                  <c:v>116.57059048744998</c:v>
                </c:pt>
                <c:pt idx="38">
                  <c:v>116.92953717136652</c:v>
                </c:pt>
                <c:pt idx="39">
                  <c:v>118.34829833326626</c:v>
                </c:pt>
                <c:pt idx="40">
                  <c:v>119.05369081320536</c:v>
                </c:pt>
                <c:pt idx="41">
                  <c:v>120.38673364301319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'[bkt_4q-1.xlsx]Sheet1'!$L$4</c:f>
              <c:strCache>
                <c:ptCount val="1"/>
                <c:pt idx="0">
                  <c:v>USA</c:v>
                </c:pt>
              </c:strCache>
            </c:strRef>
          </c:tx>
          <c:marker>
            <c:symbol val="none"/>
          </c:marker>
          <c:cat>
            <c:strRef>
              <c:f>'[bkt_4q-1.xlsx]Sheet1'!$H$5:$H$47</c:f>
              <c:strCache>
                <c:ptCount val="43"/>
                <c:pt idx="0">
                  <c:v>Q1-2005</c:v>
                </c:pt>
                <c:pt idx="1">
                  <c:v>Q2-2005</c:v>
                </c:pt>
                <c:pt idx="2">
                  <c:v>Q3-2005</c:v>
                </c:pt>
                <c:pt idx="3">
                  <c:v>Q4-2005</c:v>
                </c:pt>
                <c:pt idx="4">
                  <c:v>Q1-2006</c:v>
                </c:pt>
                <c:pt idx="5">
                  <c:v>Q2-2006</c:v>
                </c:pt>
                <c:pt idx="6">
                  <c:v>Q3-2006</c:v>
                </c:pt>
                <c:pt idx="7">
                  <c:v>Q4-2006</c:v>
                </c:pt>
                <c:pt idx="8">
                  <c:v>Q1-2007</c:v>
                </c:pt>
                <c:pt idx="9">
                  <c:v>Q2-2007</c:v>
                </c:pt>
                <c:pt idx="10">
                  <c:v>Q3-2007</c:v>
                </c:pt>
                <c:pt idx="11">
                  <c:v>Q4-2007</c:v>
                </c:pt>
                <c:pt idx="12">
                  <c:v>Q1-2008</c:v>
                </c:pt>
                <c:pt idx="13">
                  <c:v>Q2-2008</c:v>
                </c:pt>
                <c:pt idx="14">
                  <c:v>Q3-2008</c:v>
                </c:pt>
                <c:pt idx="15">
                  <c:v>Q4-2008</c:v>
                </c:pt>
                <c:pt idx="16">
                  <c:v>Q1-2009</c:v>
                </c:pt>
                <c:pt idx="17">
                  <c:v>Q2-2009</c:v>
                </c:pt>
                <c:pt idx="18">
                  <c:v>Q3-2009</c:v>
                </c:pt>
                <c:pt idx="19">
                  <c:v>Q4-2009</c:v>
                </c:pt>
                <c:pt idx="20">
                  <c:v>Q1-2010</c:v>
                </c:pt>
                <c:pt idx="21">
                  <c:v>Q2-2010</c:v>
                </c:pt>
                <c:pt idx="22">
                  <c:v>Q3-2010</c:v>
                </c:pt>
                <c:pt idx="23">
                  <c:v>Q4-2010</c:v>
                </c:pt>
                <c:pt idx="24">
                  <c:v>Q1-2011</c:v>
                </c:pt>
                <c:pt idx="25">
                  <c:v>Q2-2011</c:v>
                </c:pt>
                <c:pt idx="26">
                  <c:v>Q3-2011</c:v>
                </c:pt>
                <c:pt idx="27">
                  <c:v>Q4-2011</c:v>
                </c:pt>
                <c:pt idx="28">
                  <c:v>Q1-2012</c:v>
                </c:pt>
                <c:pt idx="29">
                  <c:v>Q2-2012</c:v>
                </c:pt>
                <c:pt idx="30">
                  <c:v>Q3-2012</c:v>
                </c:pt>
                <c:pt idx="31">
                  <c:v>Q4-2012</c:v>
                </c:pt>
                <c:pt idx="32">
                  <c:v>Q1-2013</c:v>
                </c:pt>
                <c:pt idx="33">
                  <c:v>Q2-2013</c:v>
                </c:pt>
                <c:pt idx="34">
                  <c:v>Q3-2013</c:v>
                </c:pt>
                <c:pt idx="35">
                  <c:v>Q4-2013</c:v>
                </c:pt>
                <c:pt idx="36">
                  <c:v>Q1-2014</c:v>
                </c:pt>
                <c:pt idx="37">
                  <c:v>Q2-2014</c:v>
                </c:pt>
                <c:pt idx="38">
                  <c:v>Q3-2014</c:v>
                </c:pt>
                <c:pt idx="39">
                  <c:v>Q4-2014</c:v>
                </c:pt>
                <c:pt idx="40">
                  <c:v>Q1-2015</c:v>
                </c:pt>
                <c:pt idx="41">
                  <c:v>Q2-2015</c:v>
                </c:pt>
                <c:pt idx="42">
                  <c:v>Q3-2015</c:v>
                </c:pt>
              </c:strCache>
            </c:strRef>
          </c:cat>
          <c:val>
            <c:numRef>
              <c:f>'[bkt_4q-1.xlsx]Sheet1'!$L$5:$L$47</c:f>
              <c:numCache>
                <c:formatCode>General</c:formatCode>
                <c:ptCount val="43"/>
                <c:pt idx="0">
                  <c:v>100</c:v>
                </c:pt>
                <c:pt idx="1">
                  <c:v>100.52201889261663</c:v>
                </c:pt>
                <c:pt idx="2">
                  <c:v>101.36675413817375</c:v>
                </c:pt>
                <c:pt idx="3">
                  <c:v>101.94551394123216</c:v>
                </c:pt>
                <c:pt idx="4">
                  <c:v>103.17041527901975</c:v>
                </c:pt>
                <c:pt idx="5">
                  <c:v>103.47894561792728</c:v>
                </c:pt>
                <c:pt idx="6">
                  <c:v>103.57114999060644</c:v>
                </c:pt>
                <c:pt idx="7">
                  <c:v>104.38184048018582</c:v>
                </c:pt>
                <c:pt idx="8">
                  <c:v>104.44638375077395</c:v>
                </c:pt>
                <c:pt idx="9">
                  <c:v>105.24572459027623</c:v>
                </c:pt>
                <c:pt idx="10">
                  <c:v>105.95357198307421</c:v>
                </c:pt>
                <c:pt idx="11">
                  <c:v>106.3316094916335</c:v>
                </c:pt>
                <c:pt idx="12">
                  <c:v>105.60603194056189</c:v>
                </c:pt>
                <c:pt idx="13">
                  <c:v>106.13017836828627</c:v>
                </c:pt>
                <c:pt idx="14">
                  <c:v>105.62092678344301</c:v>
                </c:pt>
                <c:pt idx="15">
                  <c:v>103.38957865776736</c:v>
                </c:pt>
                <c:pt idx="16">
                  <c:v>101.95686254274585</c:v>
                </c:pt>
                <c:pt idx="17">
                  <c:v>101.81926481257524</c:v>
                </c:pt>
                <c:pt idx="18">
                  <c:v>102.15191001220641</c:v>
                </c:pt>
                <c:pt idx="19">
                  <c:v>103.14062664182089</c:v>
                </c:pt>
                <c:pt idx="20">
                  <c:v>103.5867536623357</c:v>
                </c:pt>
                <c:pt idx="21">
                  <c:v>104.58752667374861</c:v>
                </c:pt>
                <c:pt idx="22">
                  <c:v>105.29395536028696</c:v>
                </c:pt>
                <c:pt idx="23">
                  <c:v>105.95711822444161</c:v>
                </c:pt>
                <c:pt idx="24">
                  <c:v>105.54787232386046</c:v>
                </c:pt>
                <c:pt idx="25">
                  <c:v>106.31600581990428</c:v>
                </c:pt>
                <c:pt idx="26">
                  <c:v>106.53942426886744</c:v>
                </c:pt>
                <c:pt idx="27">
                  <c:v>107.7395008685198</c:v>
                </c:pt>
                <c:pt idx="28">
                  <c:v>108.4537308666411</c:v>
                </c:pt>
                <c:pt idx="29">
                  <c:v>108.96014608752847</c:v>
                </c:pt>
                <c:pt idx="30">
                  <c:v>109.09065133496431</c:v>
                </c:pt>
                <c:pt idx="31">
                  <c:v>109.11547607309952</c:v>
                </c:pt>
                <c:pt idx="32">
                  <c:v>109.6325300180891</c:v>
                </c:pt>
                <c:pt idx="33">
                  <c:v>109.93751411562921</c:v>
                </c:pt>
                <c:pt idx="34">
                  <c:v>110.74749472779709</c:v>
                </c:pt>
                <c:pt idx="35">
                  <c:v>111.7908236841822</c:v>
                </c:pt>
                <c:pt idx="36">
                  <c:v>111.53123294413352</c:v>
                </c:pt>
                <c:pt idx="37">
                  <c:v>112.78379433544877</c:v>
                </c:pt>
                <c:pt idx="38">
                  <c:v>113.97039584704308</c:v>
                </c:pt>
                <c:pt idx="39">
                  <c:v>114.55624813283629</c:v>
                </c:pt>
                <c:pt idx="40">
                  <c:v>114.73994804934654</c:v>
                </c:pt>
                <c:pt idx="41">
                  <c:v>115.84852910516787</c:v>
                </c:pt>
                <c:pt idx="42">
                  <c:v>116.27834467366867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'[bkt_4q-1.xlsx]Sheet1'!$M$4</c:f>
              <c:strCache>
                <c:ptCount val="1"/>
                <c:pt idx="0">
                  <c:v>EA-19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'[bkt_4q-1.xlsx]Sheet1'!$H$5:$H$47</c:f>
              <c:strCache>
                <c:ptCount val="43"/>
                <c:pt idx="0">
                  <c:v>Q1-2005</c:v>
                </c:pt>
                <c:pt idx="1">
                  <c:v>Q2-2005</c:v>
                </c:pt>
                <c:pt idx="2">
                  <c:v>Q3-2005</c:v>
                </c:pt>
                <c:pt idx="3">
                  <c:v>Q4-2005</c:v>
                </c:pt>
                <c:pt idx="4">
                  <c:v>Q1-2006</c:v>
                </c:pt>
                <c:pt idx="5">
                  <c:v>Q2-2006</c:v>
                </c:pt>
                <c:pt idx="6">
                  <c:v>Q3-2006</c:v>
                </c:pt>
                <c:pt idx="7">
                  <c:v>Q4-2006</c:v>
                </c:pt>
                <c:pt idx="8">
                  <c:v>Q1-2007</c:v>
                </c:pt>
                <c:pt idx="9">
                  <c:v>Q2-2007</c:v>
                </c:pt>
                <c:pt idx="10">
                  <c:v>Q3-2007</c:v>
                </c:pt>
                <c:pt idx="11">
                  <c:v>Q4-2007</c:v>
                </c:pt>
                <c:pt idx="12">
                  <c:v>Q1-2008</c:v>
                </c:pt>
                <c:pt idx="13">
                  <c:v>Q2-2008</c:v>
                </c:pt>
                <c:pt idx="14">
                  <c:v>Q3-2008</c:v>
                </c:pt>
                <c:pt idx="15">
                  <c:v>Q4-2008</c:v>
                </c:pt>
                <c:pt idx="16">
                  <c:v>Q1-2009</c:v>
                </c:pt>
                <c:pt idx="17">
                  <c:v>Q2-2009</c:v>
                </c:pt>
                <c:pt idx="18">
                  <c:v>Q3-2009</c:v>
                </c:pt>
                <c:pt idx="19">
                  <c:v>Q4-2009</c:v>
                </c:pt>
                <c:pt idx="20">
                  <c:v>Q1-2010</c:v>
                </c:pt>
                <c:pt idx="21">
                  <c:v>Q2-2010</c:v>
                </c:pt>
                <c:pt idx="22">
                  <c:v>Q3-2010</c:v>
                </c:pt>
                <c:pt idx="23">
                  <c:v>Q4-2010</c:v>
                </c:pt>
                <c:pt idx="24">
                  <c:v>Q1-2011</c:v>
                </c:pt>
                <c:pt idx="25">
                  <c:v>Q2-2011</c:v>
                </c:pt>
                <c:pt idx="26">
                  <c:v>Q3-2011</c:v>
                </c:pt>
                <c:pt idx="27">
                  <c:v>Q4-2011</c:v>
                </c:pt>
                <c:pt idx="28">
                  <c:v>Q1-2012</c:v>
                </c:pt>
                <c:pt idx="29">
                  <c:v>Q2-2012</c:v>
                </c:pt>
                <c:pt idx="30">
                  <c:v>Q3-2012</c:v>
                </c:pt>
                <c:pt idx="31">
                  <c:v>Q4-2012</c:v>
                </c:pt>
                <c:pt idx="32">
                  <c:v>Q1-2013</c:v>
                </c:pt>
                <c:pt idx="33">
                  <c:v>Q2-2013</c:v>
                </c:pt>
                <c:pt idx="34">
                  <c:v>Q3-2013</c:v>
                </c:pt>
                <c:pt idx="35">
                  <c:v>Q4-2013</c:v>
                </c:pt>
                <c:pt idx="36">
                  <c:v>Q1-2014</c:v>
                </c:pt>
                <c:pt idx="37">
                  <c:v>Q2-2014</c:v>
                </c:pt>
                <c:pt idx="38">
                  <c:v>Q3-2014</c:v>
                </c:pt>
                <c:pt idx="39">
                  <c:v>Q4-2014</c:v>
                </c:pt>
                <c:pt idx="40">
                  <c:v>Q1-2015</c:v>
                </c:pt>
                <c:pt idx="41">
                  <c:v>Q2-2015</c:v>
                </c:pt>
                <c:pt idx="42">
                  <c:v>Q3-2015</c:v>
                </c:pt>
              </c:strCache>
            </c:strRef>
          </c:cat>
          <c:val>
            <c:numRef>
              <c:f>'[bkt_4q-1.xlsx]Sheet1'!$M$5:$M$47</c:f>
              <c:numCache>
                <c:formatCode>General</c:formatCode>
                <c:ptCount val="43"/>
                <c:pt idx="0">
                  <c:v>100</c:v>
                </c:pt>
                <c:pt idx="1">
                  <c:v>100.70541941209186</c:v>
                </c:pt>
                <c:pt idx="2">
                  <c:v>101.42796932631204</c:v>
                </c:pt>
                <c:pt idx="3">
                  <c:v>102.02531707893493</c:v>
                </c:pt>
                <c:pt idx="4">
                  <c:v>102.98887547316923</c:v>
                </c:pt>
                <c:pt idx="5">
                  <c:v>104.07664815566677</c:v>
                </c:pt>
                <c:pt idx="6">
                  <c:v>104.73552916008504</c:v>
                </c:pt>
                <c:pt idx="7">
                  <c:v>105.89243088295298</c:v>
                </c:pt>
                <c:pt idx="8">
                  <c:v>106.66743382027178</c:v>
                </c:pt>
                <c:pt idx="9">
                  <c:v>107.33749178560703</c:v>
                </c:pt>
                <c:pt idx="10">
                  <c:v>107.88945207137364</c:v>
                </c:pt>
                <c:pt idx="11">
                  <c:v>108.38050191792608</c:v>
                </c:pt>
                <c:pt idx="12">
                  <c:v>108.99262463658043</c:v>
                </c:pt>
                <c:pt idx="13">
                  <c:v>108.64766852635137</c:v>
                </c:pt>
                <c:pt idx="14">
                  <c:v>108.04605261386024</c:v>
                </c:pt>
                <c:pt idx="15">
                  <c:v>106.09365194910039</c:v>
                </c:pt>
                <c:pt idx="16">
                  <c:v>102.93979321275681</c:v>
                </c:pt>
                <c:pt idx="17">
                  <c:v>102.72507331514048</c:v>
                </c:pt>
                <c:pt idx="18">
                  <c:v>103.04515058766574</c:v>
                </c:pt>
                <c:pt idx="19">
                  <c:v>103.55283752570364</c:v>
                </c:pt>
                <c:pt idx="20">
                  <c:v>103.97483092321696</c:v>
                </c:pt>
                <c:pt idx="21">
                  <c:v>104.98644267464674</c:v>
                </c:pt>
                <c:pt idx="22">
                  <c:v>105.47258155983243</c:v>
                </c:pt>
                <c:pt idx="23">
                  <c:v>105.99415237900941</c:v>
                </c:pt>
                <c:pt idx="24">
                  <c:v>106.9521727911026</c:v>
                </c:pt>
                <c:pt idx="25">
                  <c:v>106.97510639153838</c:v>
                </c:pt>
                <c:pt idx="26">
                  <c:v>106.9413577347936</c:v>
                </c:pt>
                <c:pt idx="27">
                  <c:v>106.63420171923207</c:v>
                </c:pt>
                <c:pt idx="28">
                  <c:v>106.4716486875824</c:v>
                </c:pt>
                <c:pt idx="29">
                  <c:v>106.16665568328264</c:v>
                </c:pt>
                <c:pt idx="30">
                  <c:v>106.05438529913182</c:v>
                </c:pt>
                <c:pt idx="31">
                  <c:v>105.58284147972191</c:v>
                </c:pt>
                <c:pt idx="32">
                  <c:v>105.32982176450547</c:v>
                </c:pt>
                <c:pt idx="33">
                  <c:v>105.74462651612781</c:v>
                </c:pt>
                <c:pt idx="34">
                  <c:v>105.9866070887518</c:v>
                </c:pt>
                <c:pt idx="35">
                  <c:v>106.2284256459408</c:v>
                </c:pt>
                <c:pt idx="36">
                  <c:v>106.45048673644861</c:v>
                </c:pt>
                <c:pt idx="37">
                  <c:v>106.52801848642403</c:v>
                </c:pt>
                <c:pt idx="38">
                  <c:v>106.8008998211013</c:v>
                </c:pt>
                <c:pt idx="39">
                  <c:v>107.21470407481024</c:v>
                </c:pt>
                <c:pt idx="40">
                  <c:v>107.77358578620493</c:v>
                </c:pt>
                <c:pt idx="41">
                  <c:v>108.15845555609421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96064"/>
        <c:axId val="38288704"/>
      </c:lineChart>
      <c:catAx>
        <c:axId val="137496064"/>
        <c:scaling>
          <c:orientation val="minMax"/>
        </c:scaling>
        <c:delete val="0"/>
        <c:axPos val="b"/>
        <c:majorGridlines/>
        <c:majorTickMark val="in"/>
        <c:minorTickMark val="none"/>
        <c:tickLblPos val="nextTo"/>
        <c:crossAx val="38288704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38288704"/>
        <c:scaling>
          <c:orientation val="minMax"/>
          <c:min val="9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/>
                  <a:t>Vol.ind. </a:t>
                </a:r>
              </a:p>
              <a:p>
                <a:pPr>
                  <a:defRPr/>
                </a:pPr>
                <a:r>
                  <a:rPr lang="fi-FI"/>
                  <a:t>2005/1=100</a:t>
                </a:r>
              </a:p>
            </c:rich>
          </c:tx>
          <c:layout>
            <c:manualLayout>
              <c:xMode val="edge"/>
              <c:yMode val="edge"/>
              <c:x val="2.0833333333333332E-2"/>
              <c:y val="8.4381862959895679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1374960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034585144423482"/>
          <c:y val="0.12409517954931647"/>
          <c:w val="0.58555134514435692"/>
          <c:h val="4.711087811225794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 sz="1800" dirty="0" err="1" smtClean="0"/>
              <a:t>Bruttonationalprodukten</a:t>
            </a:r>
            <a:r>
              <a:rPr lang="fi-FI" sz="1800" dirty="0" smtClean="0"/>
              <a:t>, </a:t>
            </a:r>
            <a:r>
              <a:rPr lang="fi-FI" sz="1400" dirty="0"/>
              <a:t>1989Q4=2007/4=100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6430446194225718E-2"/>
          <c:y val="0.16934114055596389"/>
          <c:w val="0.84045797771782027"/>
          <c:h val="0.68725738279089432"/>
        </c:manualLayout>
      </c:layout>
      <c:lineChart>
        <c:grouping val="standard"/>
        <c:varyColors val="0"/>
        <c:ser>
          <c:idx val="0"/>
          <c:order val="0"/>
          <c:tx>
            <c:strRef>
              <c:f>[vartti_qs_kuvat_1510.xlsx]Kuviot!$C$5</c:f>
              <c:strCache>
                <c:ptCount val="1"/>
                <c:pt idx="0">
                  <c:v>1989/4=100</c:v>
                </c:pt>
              </c:strCache>
            </c:strRef>
          </c:tx>
          <c:marker>
            <c:symbol val="none"/>
          </c:marker>
          <c:cat>
            <c:multiLvlStrRef>
              <c:f>[vartti_qs_kuvat_1510.xlsx]Kuviot!$A$6:$B$39</c:f>
              <c:multiLvlStrCache>
                <c:ptCount val="34"/>
                <c:lvl>
                  <c:pt idx="0">
                    <c:v>Q:2007/1</c:v>
                  </c:pt>
                  <c:pt idx="1">
                    <c:v>Q:2007/2</c:v>
                  </c:pt>
                  <c:pt idx="2">
                    <c:v>Q:2007/3</c:v>
                  </c:pt>
                  <c:pt idx="3">
                    <c:v>Q:2007/4</c:v>
                  </c:pt>
                  <c:pt idx="4">
                    <c:v>Q:2008/1</c:v>
                  </c:pt>
                  <c:pt idx="5">
                    <c:v>Q:2008/2</c:v>
                  </c:pt>
                  <c:pt idx="6">
                    <c:v>Q:2008/3</c:v>
                  </c:pt>
                  <c:pt idx="7">
                    <c:v>Q:2008/4</c:v>
                  </c:pt>
                  <c:pt idx="8">
                    <c:v>Q:2009/1</c:v>
                  </c:pt>
                  <c:pt idx="9">
                    <c:v>Q:2009/2</c:v>
                  </c:pt>
                  <c:pt idx="10">
                    <c:v>Q:2009/3</c:v>
                  </c:pt>
                  <c:pt idx="11">
                    <c:v>Q:2009/4</c:v>
                  </c:pt>
                  <c:pt idx="12">
                    <c:v>Q:2010/1</c:v>
                  </c:pt>
                  <c:pt idx="13">
                    <c:v>Q:2010/2</c:v>
                  </c:pt>
                  <c:pt idx="14">
                    <c:v>Q:2010/3</c:v>
                  </c:pt>
                  <c:pt idx="15">
                    <c:v>Q:2010/4</c:v>
                  </c:pt>
                  <c:pt idx="16">
                    <c:v>Q:2011/1</c:v>
                  </c:pt>
                  <c:pt idx="17">
                    <c:v>Q:2011/2</c:v>
                  </c:pt>
                  <c:pt idx="18">
                    <c:v>Q:2011/3</c:v>
                  </c:pt>
                  <c:pt idx="19">
                    <c:v>Q:2011/4</c:v>
                  </c:pt>
                  <c:pt idx="20">
                    <c:v>Q:2012/1</c:v>
                  </c:pt>
                  <c:pt idx="21">
                    <c:v>Q:2012/2</c:v>
                  </c:pt>
                  <c:pt idx="22">
                    <c:v>Q:2012/3</c:v>
                  </c:pt>
                  <c:pt idx="23">
                    <c:v>Q:2012/4</c:v>
                  </c:pt>
                  <c:pt idx="24">
                    <c:v>Q:2013/1</c:v>
                  </c:pt>
                  <c:pt idx="25">
                    <c:v>Q:2013/2</c:v>
                  </c:pt>
                  <c:pt idx="26">
                    <c:v>Q:2013/3</c:v>
                  </c:pt>
                  <c:pt idx="27">
                    <c:v>Q:2013/4</c:v>
                  </c:pt>
                  <c:pt idx="28">
                    <c:v>Q:2014/1</c:v>
                  </c:pt>
                  <c:pt idx="29">
                    <c:v>Q:2014/2</c:v>
                  </c:pt>
                  <c:pt idx="30">
                    <c:v>Q:2014/3</c:v>
                  </c:pt>
                  <c:pt idx="31">
                    <c:v>Q:2014/4</c:v>
                  </c:pt>
                  <c:pt idx="32">
                    <c:v>Q:2015/1</c:v>
                  </c:pt>
                  <c:pt idx="33">
                    <c:v>Q:2015/2</c:v>
                  </c:pt>
                </c:lvl>
                <c:lvl>
                  <c:pt idx="0">
                    <c:v>Q:1989/1</c:v>
                  </c:pt>
                  <c:pt idx="1">
                    <c:v>Q:1989/2</c:v>
                  </c:pt>
                  <c:pt idx="2">
                    <c:v>Q:1989/3</c:v>
                  </c:pt>
                  <c:pt idx="3">
                    <c:v>Q:1989/4</c:v>
                  </c:pt>
                  <c:pt idx="4">
                    <c:v>Q:1990/1</c:v>
                  </c:pt>
                  <c:pt idx="5">
                    <c:v>Q:1990/2</c:v>
                  </c:pt>
                  <c:pt idx="6">
                    <c:v>Q:1990/3</c:v>
                  </c:pt>
                  <c:pt idx="7">
                    <c:v>Q:1990/4</c:v>
                  </c:pt>
                  <c:pt idx="8">
                    <c:v>Q:1991/1</c:v>
                  </c:pt>
                  <c:pt idx="9">
                    <c:v>Q:1991/2</c:v>
                  </c:pt>
                  <c:pt idx="10">
                    <c:v>Q:1991/3</c:v>
                  </c:pt>
                  <c:pt idx="11">
                    <c:v>Q:1991/4</c:v>
                  </c:pt>
                  <c:pt idx="12">
                    <c:v>Q:1992/1</c:v>
                  </c:pt>
                  <c:pt idx="13">
                    <c:v>Q:1992/2</c:v>
                  </c:pt>
                  <c:pt idx="14">
                    <c:v>Q:1992/3</c:v>
                  </c:pt>
                  <c:pt idx="15">
                    <c:v>Q:1992/4</c:v>
                  </c:pt>
                  <c:pt idx="16">
                    <c:v>Q:1993/1</c:v>
                  </c:pt>
                  <c:pt idx="17">
                    <c:v>Q:1993/2</c:v>
                  </c:pt>
                  <c:pt idx="18">
                    <c:v>Q:1993/3</c:v>
                  </c:pt>
                  <c:pt idx="19">
                    <c:v>Q:1993/4</c:v>
                  </c:pt>
                  <c:pt idx="20">
                    <c:v>Q:1994/1</c:v>
                  </c:pt>
                  <c:pt idx="21">
                    <c:v>Q:1994/2</c:v>
                  </c:pt>
                  <c:pt idx="22">
                    <c:v>Q:1994/3</c:v>
                  </c:pt>
                  <c:pt idx="23">
                    <c:v>Q:1994/4</c:v>
                  </c:pt>
                  <c:pt idx="24">
                    <c:v>Q:1995/1</c:v>
                  </c:pt>
                  <c:pt idx="25">
                    <c:v>Q:1995/2</c:v>
                  </c:pt>
                  <c:pt idx="26">
                    <c:v>Q:1995/3</c:v>
                  </c:pt>
                  <c:pt idx="27">
                    <c:v>Q:1995/4</c:v>
                  </c:pt>
                  <c:pt idx="28">
                    <c:v>Q:1996/1</c:v>
                  </c:pt>
                  <c:pt idx="29">
                    <c:v>Q:1996/2</c:v>
                  </c:pt>
                  <c:pt idx="30">
                    <c:v>Q:1996/3</c:v>
                  </c:pt>
                  <c:pt idx="31">
                    <c:v>Q:1996/4</c:v>
                  </c:pt>
                  <c:pt idx="32">
                    <c:v>Q:1997/1</c:v>
                  </c:pt>
                  <c:pt idx="33">
                    <c:v>Q:1997/2</c:v>
                  </c:pt>
                </c:lvl>
              </c:multiLvlStrCache>
            </c:multiLvlStrRef>
          </c:cat>
          <c:val>
            <c:numRef>
              <c:f>[vartti_qs_kuvat_1510.xlsx]Kuviot!$C$6:$C$39</c:f>
              <c:numCache>
                <c:formatCode>General</c:formatCode>
                <c:ptCount val="34"/>
                <c:pt idx="0">
                  <c:v>97.484335839598998</c:v>
                </c:pt>
                <c:pt idx="1">
                  <c:v>98.142230576441108</c:v>
                </c:pt>
                <c:pt idx="2">
                  <c:v>99.229323308270679</c:v>
                </c:pt>
                <c:pt idx="3">
                  <c:v>100</c:v>
                </c:pt>
                <c:pt idx="4">
                  <c:v>100.64536340852131</c:v>
                </c:pt>
                <c:pt idx="5">
                  <c:v>99.633458646616546</c:v>
                </c:pt>
                <c:pt idx="6">
                  <c:v>98.026315789473685</c:v>
                </c:pt>
                <c:pt idx="7">
                  <c:v>97.008145363408516</c:v>
                </c:pt>
                <c:pt idx="8">
                  <c:v>95.100250626566421</c:v>
                </c:pt>
                <c:pt idx="9">
                  <c:v>93.599624060150376</c:v>
                </c:pt>
                <c:pt idx="10">
                  <c:v>92.406015037593988</c:v>
                </c:pt>
                <c:pt idx="11">
                  <c:v>90.820802005012538</c:v>
                </c:pt>
                <c:pt idx="12">
                  <c:v>90.971177944862148</c:v>
                </c:pt>
                <c:pt idx="13">
                  <c:v>90.360275689223059</c:v>
                </c:pt>
                <c:pt idx="14">
                  <c:v>89.254385964912274</c:v>
                </c:pt>
                <c:pt idx="15">
                  <c:v>88.975563909774436</c:v>
                </c:pt>
                <c:pt idx="16">
                  <c:v>88.477443609022558</c:v>
                </c:pt>
                <c:pt idx="17">
                  <c:v>88.706140350877192</c:v>
                </c:pt>
                <c:pt idx="18">
                  <c:v>89.595864661654133</c:v>
                </c:pt>
                <c:pt idx="19">
                  <c:v>90.140977443609017</c:v>
                </c:pt>
                <c:pt idx="20">
                  <c:v>91.143483709273184</c:v>
                </c:pt>
                <c:pt idx="21">
                  <c:v>91.46616541353383</c:v>
                </c:pt>
                <c:pt idx="22">
                  <c:v>93.596491228070178</c:v>
                </c:pt>
                <c:pt idx="23">
                  <c:v>94.777568922305761</c:v>
                </c:pt>
                <c:pt idx="24">
                  <c:v>94.990601503759393</c:v>
                </c:pt>
                <c:pt idx="25">
                  <c:v>96.948621553884706</c:v>
                </c:pt>
                <c:pt idx="26">
                  <c:v>97.111528822055135</c:v>
                </c:pt>
                <c:pt idx="27">
                  <c:v>97.537593984962399</c:v>
                </c:pt>
                <c:pt idx="28">
                  <c:v>98.815789473684205</c:v>
                </c:pt>
                <c:pt idx="29">
                  <c:v>99.442355889724311</c:v>
                </c:pt>
                <c:pt idx="30">
                  <c:v>100.36027568922306</c:v>
                </c:pt>
                <c:pt idx="31">
                  <c:v>102.11152882205513</c:v>
                </c:pt>
                <c:pt idx="32">
                  <c:v>103.64348370927318</c:v>
                </c:pt>
                <c:pt idx="33">
                  <c:v>105.45112781954887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[vartti_qs_kuvat_1510.xlsx]Kuviot!$D$5</c:f>
              <c:strCache>
                <c:ptCount val="1"/>
                <c:pt idx="0">
                  <c:v>2007/4=100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multiLvlStrRef>
              <c:f>[vartti_qs_kuvat_1510.xlsx]Kuviot!$A$6:$B$39</c:f>
              <c:multiLvlStrCache>
                <c:ptCount val="34"/>
                <c:lvl>
                  <c:pt idx="0">
                    <c:v>Q:2007/1</c:v>
                  </c:pt>
                  <c:pt idx="1">
                    <c:v>Q:2007/2</c:v>
                  </c:pt>
                  <c:pt idx="2">
                    <c:v>Q:2007/3</c:v>
                  </c:pt>
                  <c:pt idx="3">
                    <c:v>Q:2007/4</c:v>
                  </c:pt>
                  <c:pt idx="4">
                    <c:v>Q:2008/1</c:v>
                  </c:pt>
                  <c:pt idx="5">
                    <c:v>Q:2008/2</c:v>
                  </c:pt>
                  <c:pt idx="6">
                    <c:v>Q:2008/3</c:v>
                  </c:pt>
                  <c:pt idx="7">
                    <c:v>Q:2008/4</c:v>
                  </c:pt>
                  <c:pt idx="8">
                    <c:v>Q:2009/1</c:v>
                  </c:pt>
                  <c:pt idx="9">
                    <c:v>Q:2009/2</c:v>
                  </c:pt>
                  <c:pt idx="10">
                    <c:v>Q:2009/3</c:v>
                  </c:pt>
                  <c:pt idx="11">
                    <c:v>Q:2009/4</c:v>
                  </c:pt>
                  <c:pt idx="12">
                    <c:v>Q:2010/1</c:v>
                  </c:pt>
                  <c:pt idx="13">
                    <c:v>Q:2010/2</c:v>
                  </c:pt>
                  <c:pt idx="14">
                    <c:v>Q:2010/3</c:v>
                  </c:pt>
                  <c:pt idx="15">
                    <c:v>Q:2010/4</c:v>
                  </c:pt>
                  <c:pt idx="16">
                    <c:v>Q:2011/1</c:v>
                  </c:pt>
                  <c:pt idx="17">
                    <c:v>Q:2011/2</c:v>
                  </c:pt>
                  <c:pt idx="18">
                    <c:v>Q:2011/3</c:v>
                  </c:pt>
                  <c:pt idx="19">
                    <c:v>Q:2011/4</c:v>
                  </c:pt>
                  <c:pt idx="20">
                    <c:v>Q:2012/1</c:v>
                  </c:pt>
                  <c:pt idx="21">
                    <c:v>Q:2012/2</c:v>
                  </c:pt>
                  <c:pt idx="22">
                    <c:v>Q:2012/3</c:v>
                  </c:pt>
                  <c:pt idx="23">
                    <c:v>Q:2012/4</c:v>
                  </c:pt>
                  <c:pt idx="24">
                    <c:v>Q:2013/1</c:v>
                  </c:pt>
                  <c:pt idx="25">
                    <c:v>Q:2013/2</c:v>
                  </c:pt>
                  <c:pt idx="26">
                    <c:v>Q:2013/3</c:v>
                  </c:pt>
                  <c:pt idx="27">
                    <c:v>Q:2013/4</c:v>
                  </c:pt>
                  <c:pt idx="28">
                    <c:v>Q:2014/1</c:v>
                  </c:pt>
                  <c:pt idx="29">
                    <c:v>Q:2014/2</c:v>
                  </c:pt>
                  <c:pt idx="30">
                    <c:v>Q:2014/3</c:v>
                  </c:pt>
                  <c:pt idx="31">
                    <c:v>Q:2014/4</c:v>
                  </c:pt>
                  <c:pt idx="32">
                    <c:v>Q:2015/1</c:v>
                  </c:pt>
                  <c:pt idx="33">
                    <c:v>Q:2015/2</c:v>
                  </c:pt>
                </c:lvl>
                <c:lvl>
                  <c:pt idx="0">
                    <c:v>Q:1989/1</c:v>
                  </c:pt>
                  <c:pt idx="1">
                    <c:v>Q:1989/2</c:v>
                  </c:pt>
                  <c:pt idx="2">
                    <c:v>Q:1989/3</c:v>
                  </c:pt>
                  <c:pt idx="3">
                    <c:v>Q:1989/4</c:v>
                  </c:pt>
                  <c:pt idx="4">
                    <c:v>Q:1990/1</c:v>
                  </c:pt>
                  <c:pt idx="5">
                    <c:v>Q:1990/2</c:v>
                  </c:pt>
                  <c:pt idx="6">
                    <c:v>Q:1990/3</c:v>
                  </c:pt>
                  <c:pt idx="7">
                    <c:v>Q:1990/4</c:v>
                  </c:pt>
                  <c:pt idx="8">
                    <c:v>Q:1991/1</c:v>
                  </c:pt>
                  <c:pt idx="9">
                    <c:v>Q:1991/2</c:v>
                  </c:pt>
                  <c:pt idx="10">
                    <c:v>Q:1991/3</c:v>
                  </c:pt>
                  <c:pt idx="11">
                    <c:v>Q:1991/4</c:v>
                  </c:pt>
                  <c:pt idx="12">
                    <c:v>Q:1992/1</c:v>
                  </c:pt>
                  <c:pt idx="13">
                    <c:v>Q:1992/2</c:v>
                  </c:pt>
                  <c:pt idx="14">
                    <c:v>Q:1992/3</c:v>
                  </c:pt>
                  <c:pt idx="15">
                    <c:v>Q:1992/4</c:v>
                  </c:pt>
                  <c:pt idx="16">
                    <c:v>Q:1993/1</c:v>
                  </c:pt>
                  <c:pt idx="17">
                    <c:v>Q:1993/2</c:v>
                  </c:pt>
                  <c:pt idx="18">
                    <c:v>Q:1993/3</c:v>
                  </c:pt>
                  <c:pt idx="19">
                    <c:v>Q:1993/4</c:v>
                  </c:pt>
                  <c:pt idx="20">
                    <c:v>Q:1994/1</c:v>
                  </c:pt>
                  <c:pt idx="21">
                    <c:v>Q:1994/2</c:v>
                  </c:pt>
                  <c:pt idx="22">
                    <c:v>Q:1994/3</c:v>
                  </c:pt>
                  <c:pt idx="23">
                    <c:v>Q:1994/4</c:v>
                  </c:pt>
                  <c:pt idx="24">
                    <c:v>Q:1995/1</c:v>
                  </c:pt>
                  <c:pt idx="25">
                    <c:v>Q:1995/2</c:v>
                  </c:pt>
                  <c:pt idx="26">
                    <c:v>Q:1995/3</c:v>
                  </c:pt>
                  <c:pt idx="27">
                    <c:v>Q:1995/4</c:v>
                  </c:pt>
                  <c:pt idx="28">
                    <c:v>Q:1996/1</c:v>
                  </c:pt>
                  <c:pt idx="29">
                    <c:v>Q:1996/2</c:v>
                  </c:pt>
                  <c:pt idx="30">
                    <c:v>Q:1996/3</c:v>
                  </c:pt>
                  <c:pt idx="31">
                    <c:v>Q:1996/4</c:v>
                  </c:pt>
                  <c:pt idx="32">
                    <c:v>Q:1997/1</c:v>
                  </c:pt>
                  <c:pt idx="33">
                    <c:v>Q:1997/2</c:v>
                  </c:pt>
                </c:lvl>
              </c:multiLvlStrCache>
            </c:multiLvlStrRef>
          </c:cat>
          <c:val>
            <c:numRef>
              <c:f>[vartti_qs_kuvat_1510.xlsx]Kuviot!$D$6:$D$39</c:f>
              <c:numCache>
                <c:formatCode>General</c:formatCode>
                <c:ptCount val="34"/>
                <c:pt idx="0">
                  <c:v>96.418716256748652</c:v>
                </c:pt>
                <c:pt idx="1">
                  <c:v>97.994401119776043</c:v>
                </c:pt>
                <c:pt idx="2">
                  <c:v>98.754249150169969</c:v>
                </c:pt>
                <c:pt idx="3">
                  <c:v>100</c:v>
                </c:pt>
                <c:pt idx="4">
                  <c:v>99.830033993201354</c:v>
                </c:pt>
                <c:pt idx="5">
                  <c:v>99.424115176964605</c:v>
                </c:pt>
                <c:pt idx="6">
                  <c:v>99.554089182163565</c:v>
                </c:pt>
                <c:pt idx="7">
                  <c:v>97.192561487702463</c:v>
                </c:pt>
                <c:pt idx="8">
                  <c:v>90.493901219756054</c:v>
                </c:pt>
                <c:pt idx="9">
                  <c:v>90.387922415516897</c:v>
                </c:pt>
                <c:pt idx="10">
                  <c:v>91.41171765646871</c:v>
                </c:pt>
                <c:pt idx="11">
                  <c:v>90.961807638472308</c:v>
                </c:pt>
                <c:pt idx="12">
                  <c:v>91.321735652869421</c:v>
                </c:pt>
                <c:pt idx="13">
                  <c:v>93.815236952609482</c:v>
                </c:pt>
                <c:pt idx="14">
                  <c:v>93.605278944211165</c:v>
                </c:pt>
                <c:pt idx="15">
                  <c:v>95.382923415316938</c:v>
                </c:pt>
                <c:pt idx="16">
                  <c:v>95.776844631073786</c:v>
                </c:pt>
                <c:pt idx="17">
                  <c:v>95.812837432513504</c:v>
                </c:pt>
                <c:pt idx="18">
                  <c:v>96.102779444111178</c:v>
                </c:pt>
                <c:pt idx="19">
                  <c:v>96.050789842031591</c:v>
                </c:pt>
                <c:pt idx="20">
                  <c:v>96.156768646270748</c:v>
                </c:pt>
                <c:pt idx="21">
                  <c:v>94.629074185162963</c:v>
                </c:pt>
                <c:pt idx="22">
                  <c:v>94.087182563487303</c:v>
                </c:pt>
                <c:pt idx="23">
                  <c:v>93.397320535892817</c:v>
                </c:pt>
                <c:pt idx="24">
                  <c:v>93.367326534693063</c:v>
                </c:pt>
                <c:pt idx="25">
                  <c:v>93.381323735252948</c:v>
                </c:pt>
                <c:pt idx="26">
                  <c:v>93.781243751249747</c:v>
                </c:pt>
                <c:pt idx="27">
                  <c:v>93.499300139972007</c:v>
                </c:pt>
                <c:pt idx="28">
                  <c:v>93.067386522695458</c:v>
                </c:pt>
                <c:pt idx="29">
                  <c:v>93.221355728854235</c:v>
                </c:pt>
                <c:pt idx="30">
                  <c:v>93.171365726854631</c:v>
                </c:pt>
                <c:pt idx="31">
                  <c:v>93.055388922215556</c:v>
                </c:pt>
                <c:pt idx="32">
                  <c:v>93.085382923415324</c:v>
                </c:pt>
                <c:pt idx="33">
                  <c:v>93.251349730053988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39296"/>
        <c:axId val="39504128"/>
      </c:lineChart>
      <c:catAx>
        <c:axId val="34039296"/>
        <c:scaling>
          <c:orientation val="minMax"/>
        </c:scaling>
        <c:delete val="0"/>
        <c:axPos val="b"/>
        <c:majorGridlines/>
        <c:minorGridlines/>
        <c:majorTickMark val="in"/>
        <c:minorTickMark val="none"/>
        <c:tickLblPos val="nextTo"/>
        <c:crossAx val="39504128"/>
        <c:crosses val="autoZero"/>
        <c:auto val="1"/>
        <c:lblAlgn val="ctr"/>
        <c:lblOffset val="100"/>
        <c:tickLblSkip val="4"/>
        <c:tickMarkSkip val="4"/>
        <c:noMultiLvlLbl val="1"/>
      </c:catAx>
      <c:valAx>
        <c:axId val="39504128"/>
        <c:scaling>
          <c:orientation val="minMax"/>
          <c:min val="80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340392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06432832259604"/>
          <c:y val="9.6482381519445562E-2"/>
          <c:w val="0.49074125874125868"/>
          <c:h val="4.8463404118734107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fi-FI" sz="1800" dirty="0" err="1" smtClean="0"/>
              <a:t>Exporten</a:t>
            </a:r>
            <a:r>
              <a:rPr lang="fi-FI" sz="1800" dirty="0" smtClean="0"/>
              <a:t> (</a:t>
            </a:r>
            <a:r>
              <a:rPr lang="fi-FI" sz="1800" dirty="0" err="1" smtClean="0"/>
              <a:t>varor</a:t>
            </a:r>
            <a:r>
              <a:rPr lang="fi-FI" sz="1800" dirty="0" smtClean="0"/>
              <a:t> </a:t>
            </a:r>
            <a:r>
              <a:rPr lang="fi-FI" sz="1800" dirty="0" err="1" smtClean="0"/>
              <a:t>och</a:t>
            </a:r>
            <a:r>
              <a:rPr lang="fi-FI" sz="1800" dirty="0" smtClean="0"/>
              <a:t> </a:t>
            </a:r>
            <a:r>
              <a:rPr lang="fi-FI" sz="1800" dirty="0" err="1" smtClean="0"/>
              <a:t>tjänster</a:t>
            </a:r>
            <a:r>
              <a:rPr lang="fi-FI" sz="1800" dirty="0" smtClean="0"/>
              <a:t>)</a:t>
            </a:r>
            <a:endParaRPr lang="fi-FI" sz="1800" dirty="0"/>
          </a:p>
        </c:rich>
      </c:tx>
      <c:layout>
        <c:manualLayout>
          <c:xMode val="edge"/>
          <c:yMode val="edge"/>
          <c:x val="0.32504404968648709"/>
          <c:y val="4.82120511792904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4185661002900952E-2"/>
          <c:y val="0.2063832826015157"/>
          <c:w val="0.82739328636552001"/>
          <c:h val="0.65445201116289331"/>
        </c:manualLayout>
      </c:layout>
      <c:lineChart>
        <c:grouping val="standard"/>
        <c:varyColors val="0"/>
        <c:ser>
          <c:idx val="0"/>
          <c:order val="0"/>
          <c:tx>
            <c:strRef>
              <c:f>[vartti_qs_kuvat_1510.xlsx]Kuviot!$C$44</c:f>
              <c:strCache>
                <c:ptCount val="1"/>
                <c:pt idx="0">
                  <c:v>1989/4=100</c:v>
                </c:pt>
              </c:strCache>
            </c:strRef>
          </c:tx>
          <c:marker>
            <c:symbol val="none"/>
          </c:marker>
          <c:cat>
            <c:multiLvlStrRef>
              <c:f>[vartti_qs_kuvat_1510.xlsx]Kuviot!$A$45:$B$78</c:f>
              <c:multiLvlStrCache>
                <c:ptCount val="34"/>
                <c:lvl>
                  <c:pt idx="0">
                    <c:v>Q:2007/1</c:v>
                  </c:pt>
                  <c:pt idx="1">
                    <c:v>Q:2007/2</c:v>
                  </c:pt>
                  <c:pt idx="2">
                    <c:v>Q:2007/3</c:v>
                  </c:pt>
                  <c:pt idx="3">
                    <c:v>Q:2007/4</c:v>
                  </c:pt>
                  <c:pt idx="4">
                    <c:v>Q:2008/1</c:v>
                  </c:pt>
                  <c:pt idx="5">
                    <c:v>Q:2008/2</c:v>
                  </c:pt>
                  <c:pt idx="6">
                    <c:v>Q:2008/3</c:v>
                  </c:pt>
                  <c:pt idx="7">
                    <c:v>Q:2008/4</c:v>
                  </c:pt>
                  <c:pt idx="8">
                    <c:v>Q:2009/1</c:v>
                  </c:pt>
                  <c:pt idx="9">
                    <c:v>Q:2009/2</c:v>
                  </c:pt>
                  <c:pt idx="10">
                    <c:v>Q:2009/3</c:v>
                  </c:pt>
                  <c:pt idx="11">
                    <c:v>Q:2009/4</c:v>
                  </c:pt>
                  <c:pt idx="12">
                    <c:v>Q:2010/1</c:v>
                  </c:pt>
                  <c:pt idx="13">
                    <c:v>Q:2010/2</c:v>
                  </c:pt>
                  <c:pt idx="14">
                    <c:v>Q:2010/3</c:v>
                  </c:pt>
                  <c:pt idx="15">
                    <c:v>Q:2010/4</c:v>
                  </c:pt>
                  <c:pt idx="16">
                    <c:v>Q:2011/1</c:v>
                  </c:pt>
                  <c:pt idx="17">
                    <c:v>Q:2011/2</c:v>
                  </c:pt>
                  <c:pt idx="18">
                    <c:v>Q:2011/3</c:v>
                  </c:pt>
                  <c:pt idx="19">
                    <c:v>Q:2011/4</c:v>
                  </c:pt>
                  <c:pt idx="20">
                    <c:v>Q:2012/1</c:v>
                  </c:pt>
                  <c:pt idx="21">
                    <c:v>Q:2012/2</c:v>
                  </c:pt>
                  <c:pt idx="22">
                    <c:v>Q:2012/3</c:v>
                  </c:pt>
                  <c:pt idx="23">
                    <c:v>Q:2012/4</c:v>
                  </c:pt>
                  <c:pt idx="24">
                    <c:v>Q:2013/1</c:v>
                  </c:pt>
                  <c:pt idx="25">
                    <c:v>Q:2013/2</c:v>
                  </c:pt>
                  <c:pt idx="26">
                    <c:v>Q:2013/3</c:v>
                  </c:pt>
                  <c:pt idx="27">
                    <c:v>Q:2013/4</c:v>
                  </c:pt>
                  <c:pt idx="28">
                    <c:v>Q:2014/1</c:v>
                  </c:pt>
                  <c:pt idx="29">
                    <c:v>Q:2014/2</c:v>
                  </c:pt>
                  <c:pt idx="30">
                    <c:v>Q:2014/3</c:v>
                  </c:pt>
                  <c:pt idx="31">
                    <c:v>Q:2014/4</c:v>
                  </c:pt>
                  <c:pt idx="32">
                    <c:v>Q:2015/1</c:v>
                  </c:pt>
                  <c:pt idx="33">
                    <c:v>Q:2015/2</c:v>
                  </c:pt>
                </c:lvl>
                <c:lvl>
                  <c:pt idx="0">
                    <c:v>Q:1989/1</c:v>
                  </c:pt>
                  <c:pt idx="1">
                    <c:v>Q:1989/2</c:v>
                  </c:pt>
                  <c:pt idx="2">
                    <c:v>Q:1989/3</c:v>
                  </c:pt>
                  <c:pt idx="3">
                    <c:v>Q:1989/4</c:v>
                  </c:pt>
                  <c:pt idx="4">
                    <c:v>Q:1990/1</c:v>
                  </c:pt>
                  <c:pt idx="5">
                    <c:v>Q:1990/2</c:v>
                  </c:pt>
                  <c:pt idx="6">
                    <c:v>Q:1990/3</c:v>
                  </c:pt>
                  <c:pt idx="7">
                    <c:v>Q:1990/4</c:v>
                  </c:pt>
                  <c:pt idx="8">
                    <c:v>Q:1991/1</c:v>
                  </c:pt>
                  <c:pt idx="9">
                    <c:v>Q:1991/2</c:v>
                  </c:pt>
                  <c:pt idx="10">
                    <c:v>Q:1991/3</c:v>
                  </c:pt>
                  <c:pt idx="11">
                    <c:v>Q:1991/4</c:v>
                  </c:pt>
                  <c:pt idx="12">
                    <c:v>Q:1992/1</c:v>
                  </c:pt>
                  <c:pt idx="13">
                    <c:v>Q:1992/2</c:v>
                  </c:pt>
                  <c:pt idx="14">
                    <c:v>Q:1992/3</c:v>
                  </c:pt>
                  <c:pt idx="15">
                    <c:v>Q:1992/4</c:v>
                  </c:pt>
                  <c:pt idx="16">
                    <c:v>Q:1993/1</c:v>
                  </c:pt>
                  <c:pt idx="17">
                    <c:v>Q:1993/2</c:v>
                  </c:pt>
                  <c:pt idx="18">
                    <c:v>Q:1993/3</c:v>
                  </c:pt>
                  <c:pt idx="19">
                    <c:v>Q:1993/4</c:v>
                  </c:pt>
                  <c:pt idx="20">
                    <c:v>Q:1994/1</c:v>
                  </c:pt>
                  <c:pt idx="21">
                    <c:v>Q:1994/2</c:v>
                  </c:pt>
                  <c:pt idx="22">
                    <c:v>Q:1994/3</c:v>
                  </c:pt>
                  <c:pt idx="23">
                    <c:v>Q:1994/4</c:v>
                  </c:pt>
                  <c:pt idx="24">
                    <c:v>Q:1995/1</c:v>
                  </c:pt>
                  <c:pt idx="25">
                    <c:v>Q:1995/2</c:v>
                  </c:pt>
                  <c:pt idx="26">
                    <c:v>Q:1995/3</c:v>
                  </c:pt>
                  <c:pt idx="27">
                    <c:v>Q:1995/4</c:v>
                  </c:pt>
                  <c:pt idx="28">
                    <c:v>Q:1996/1</c:v>
                  </c:pt>
                  <c:pt idx="29">
                    <c:v>Q:1996/2</c:v>
                  </c:pt>
                  <c:pt idx="30">
                    <c:v>Q:1996/3</c:v>
                  </c:pt>
                  <c:pt idx="31">
                    <c:v>Q:1996/4</c:v>
                  </c:pt>
                  <c:pt idx="32">
                    <c:v>Q:1997/1</c:v>
                  </c:pt>
                  <c:pt idx="33">
                    <c:v>Q:1997/2</c:v>
                  </c:pt>
                </c:lvl>
              </c:multiLvlStrCache>
            </c:multiLvlStrRef>
          </c:cat>
          <c:val>
            <c:numRef>
              <c:f>[vartti_qs_kuvat_1510.xlsx]Kuviot!$C$45:$C$78</c:f>
              <c:numCache>
                <c:formatCode>General</c:formatCode>
                <c:ptCount val="34"/>
                <c:pt idx="0">
                  <c:v>97.377683914114755</c:v>
                </c:pt>
                <c:pt idx="1">
                  <c:v>90.285110876451952</c:v>
                </c:pt>
                <c:pt idx="2">
                  <c:v>94.05139035550863</c:v>
                </c:pt>
                <c:pt idx="3">
                  <c:v>100</c:v>
                </c:pt>
                <c:pt idx="4">
                  <c:v>96.603308694121793</c:v>
                </c:pt>
                <c:pt idx="5">
                  <c:v>101.79514255543823</c:v>
                </c:pt>
                <c:pt idx="6">
                  <c:v>95.476944737768392</c:v>
                </c:pt>
                <c:pt idx="7">
                  <c:v>98.345652939105946</c:v>
                </c:pt>
                <c:pt idx="8">
                  <c:v>89.915522703273496</c:v>
                </c:pt>
                <c:pt idx="9">
                  <c:v>84.230904611052452</c:v>
                </c:pt>
                <c:pt idx="10">
                  <c:v>93.980992608236534</c:v>
                </c:pt>
                <c:pt idx="11">
                  <c:v>93.13621964097149</c:v>
                </c:pt>
                <c:pt idx="12">
                  <c:v>99.296022527279121</c:v>
                </c:pt>
                <c:pt idx="13">
                  <c:v>99.260823653643087</c:v>
                </c:pt>
                <c:pt idx="14">
                  <c:v>97.676874340021115</c:v>
                </c:pt>
                <c:pt idx="15">
                  <c:v>102.51671946497711</c:v>
                </c:pt>
                <c:pt idx="16">
                  <c:v>114.50193593804998</c:v>
                </c:pt>
                <c:pt idx="17">
                  <c:v>112.61879619852165</c:v>
                </c:pt>
                <c:pt idx="18">
                  <c:v>117.15945089757128</c:v>
                </c:pt>
                <c:pt idx="19">
                  <c:v>120.92573037662795</c:v>
                </c:pt>
                <c:pt idx="20">
                  <c:v>122.50967969024991</c:v>
                </c:pt>
                <c:pt idx="21">
                  <c:v>129.81344596972897</c:v>
                </c:pt>
                <c:pt idx="22">
                  <c:v>135.21647307286167</c:v>
                </c:pt>
                <c:pt idx="23">
                  <c:v>139.49313621964097</c:v>
                </c:pt>
                <c:pt idx="24">
                  <c:v>143.62900387187611</c:v>
                </c:pt>
                <c:pt idx="25">
                  <c:v>148.89123548046462</c:v>
                </c:pt>
                <c:pt idx="26">
                  <c:v>137.8211897219289</c:v>
                </c:pt>
                <c:pt idx="27">
                  <c:v>142.8194297782471</c:v>
                </c:pt>
                <c:pt idx="28">
                  <c:v>143.24181626187962</c:v>
                </c:pt>
                <c:pt idx="29">
                  <c:v>154.2062653995072</c:v>
                </c:pt>
                <c:pt idx="30">
                  <c:v>149.15522703273496</c:v>
                </c:pt>
                <c:pt idx="31">
                  <c:v>159.57409362900387</c:v>
                </c:pt>
                <c:pt idx="32">
                  <c:v>159.23970432946146</c:v>
                </c:pt>
                <c:pt idx="33">
                  <c:v>173.88243576205562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[vartti_qs_kuvat_1510.xlsx]Kuviot!$D$44</c:f>
              <c:strCache>
                <c:ptCount val="1"/>
                <c:pt idx="0">
                  <c:v>2007/4=100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multiLvlStrRef>
              <c:f>[vartti_qs_kuvat_1510.xlsx]Kuviot!$A$45:$B$78</c:f>
              <c:multiLvlStrCache>
                <c:ptCount val="34"/>
                <c:lvl>
                  <c:pt idx="0">
                    <c:v>Q:2007/1</c:v>
                  </c:pt>
                  <c:pt idx="1">
                    <c:v>Q:2007/2</c:v>
                  </c:pt>
                  <c:pt idx="2">
                    <c:v>Q:2007/3</c:v>
                  </c:pt>
                  <c:pt idx="3">
                    <c:v>Q:2007/4</c:v>
                  </c:pt>
                  <c:pt idx="4">
                    <c:v>Q:2008/1</c:v>
                  </c:pt>
                  <c:pt idx="5">
                    <c:v>Q:2008/2</c:v>
                  </c:pt>
                  <c:pt idx="6">
                    <c:v>Q:2008/3</c:v>
                  </c:pt>
                  <c:pt idx="7">
                    <c:v>Q:2008/4</c:v>
                  </c:pt>
                  <c:pt idx="8">
                    <c:v>Q:2009/1</c:v>
                  </c:pt>
                  <c:pt idx="9">
                    <c:v>Q:2009/2</c:v>
                  </c:pt>
                  <c:pt idx="10">
                    <c:v>Q:2009/3</c:v>
                  </c:pt>
                  <c:pt idx="11">
                    <c:v>Q:2009/4</c:v>
                  </c:pt>
                  <c:pt idx="12">
                    <c:v>Q:2010/1</c:v>
                  </c:pt>
                  <c:pt idx="13">
                    <c:v>Q:2010/2</c:v>
                  </c:pt>
                  <c:pt idx="14">
                    <c:v>Q:2010/3</c:v>
                  </c:pt>
                  <c:pt idx="15">
                    <c:v>Q:2010/4</c:v>
                  </c:pt>
                  <c:pt idx="16">
                    <c:v>Q:2011/1</c:v>
                  </c:pt>
                  <c:pt idx="17">
                    <c:v>Q:2011/2</c:v>
                  </c:pt>
                  <c:pt idx="18">
                    <c:v>Q:2011/3</c:v>
                  </c:pt>
                  <c:pt idx="19">
                    <c:v>Q:2011/4</c:v>
                  </c:pt>
                  <c:pt idx="20">
                    <c:v>Q:2012/1</c:v>
                  </c:pt>
                  <c:pt idx="21">
                    <c:v>Q:2012/2</c:v>
                  </c:pt>
                  <c:pt idx="22">
                    <c:v>Q:2012/3</c:v>
                  </c:pt>
                  <c:pt idx="23">
                    <c:v>Q:2012/4</c:v>
                  </c:pt>
                  <c:pt idx="24">
                    <c:v>Q:2013/1</c:v>
                  </c:pt>
                  <c:pt idx="25">
                    <c:v>Q:2013/2</c:v>
                  </c:pt>
                  <c:pt idx="26">
                    <c:v>Q:2013/3</c:v>
                  </c:pt>
                  <c:pt idx="27">
                    <c:v>Q:2013/4</c:v>
                  </c:pt>
                  <c:pt idx="28">
                    <c:v>Q:2014/1</c:v>
                  </c:pt>
                  <c:pt idx="29">
                    <c:v>Q:2014/2</c:v>
                  </c:pt>
                  <c:pt idx="30">
                    <c:v>Q:2014/3</c:v>
                  </c:pt>
                  <c:pt idx="31">
                    <c:v>Q:2014/4</c:v>
                  </c:pt>
                  <c:pt idx="32">
                    <c:v>Q:2015/1</c:v>
                  </c:pt>
                  <c:pt idx="33">
                    <c:v>Q:2015/2</c:v>
                  </c:pt>
                </c:lvl>
                <c:lvl>
                  <c:pt idx="0">
                    <c:v>Q:1989/1</c:v>
                  </c:pt>
                  <c:pt idx="1">
                    <c:v>Q:1989/2</c:v>
                  </c:pt>
                  <c:pt idx="2">
                    <c:v>Q:1989/3</c:v>
                  </c:pt>
                  <c:pt idx="3">
                    <c:v>Q:1989/4</c:v>
                  </c:pt>
                  <c:pt idx="4">
                    <c:v>Q:1990/1</c:v>
                  </c:pt>
                  <c:pt idx="5">
                    <c:v>Q:1990/2</c:v>
                  </c:pt>
                  <c:pt idx="6">
                    <c:v>Q:1990/3</c:v>
                  </c:pt>
                  <c:pt idx="7">
                    <c:v>Q:1990/4</c:v>
                  </c:pt>
                  <c:pt idx="8">
                    <c:v>Q:1991/1</c:v>
                  </c:pt>
                  <c:pt idx="9">
                    <c:v>Q:1991/2</c:v>
                  </c:pt>
                  <c:pt idx="10">
                    <c:v>Q:1991/3</c:v>
                  </c:pt>
                  <c:pt idx="11">
                    <c:v>Q:1991/4</c:v>
                  </c:pt>
                  <c:pt idx="12">
                    <c:v>Q:1992/1</c:v>
                  </c:pt>
                  <c:pt idx="13">
                    <c:v>Q:1992/2</c:v>
                  </c:pt>
                  <c:pt idx="14">
                    <c:v>Q:1992/3</c:v>
                  </c:pt>
                  <c:pt idx="15">
                    <c:v>Q:1992/4</c:v>
                  </c:pt>
                  <c:pt idx="16">
                    <c:v>Q:1993/1</c:v>
                  </c:pt>
                  <c:pt idx="17">
                    <c:v>Q:1993/2</c:v>
                  </c:pt>
                  <c:pt idx="18">
                    <c:v>Q:1993/3</c:v>
                  </c:pt>
                  <c:pt idx="19">
                    <c:v>Q:1993/4</c:v>
                  </c:pt>
                  <c:pt idx="20">
                    <c:v>Q:1994/1</c:v>
                  </c:pt>
                  <c:pt idx="21">
                    <c:v>Q:1994/2</c:v>
                  </c:pt>
                  <c:pt idx="22">
                    <c:v>Q:1994/3</c:v>
                  </c:pt>
                  <c:pt idx="23">
                    <c:v>Q:1994/4</c:v>
                  </c:pt>
                  <c:pt idx="24">
                    <c:v>Q:1995/1</c:v>
                  </c:pt>
                  <c:pt idx="25">
                    <c:v>Q:1995/2</c:v>
                  </c:pt>
                  <c:pt idx="26">
                    <c:v>Q:1995/3</c:v>
                  </c:pt>
                  <c:pt idx="27">
                    <c:v>Q:1995/4</c:v>
                  </c:pt>
                  <c:pt idx="28">
                    <c:v>Q:1996/1</c:v>
                  </c:pt>
                  <c:pt idx="29">
                    <c:v>Q:1996/2</c:v>
                  </c:pt>
                  <c:pt idx="30">
                    <c:v>Q:1996/3</c:v>
                  </c:pt>
                  <c:pt idx="31">
                    <c:v>Q:1996/4</c:v>
                  </c:pt>
                  <c:pt idx="32">
                    <c:v>Q:1997/1</c:v>
                  </c:pt>
                  <c:pt idx="33">
                    <c:v>Q:1997/2</c:v>
                  </c:pt>
                </c:lvl>
              </c:multiLvlStrCache>
            </c:multiLvlStrRef>
          </c:cat>
          <c:val>
            <c:numRef>
              <c:f>[vartti_qs_kuvat_1510.xlsx]Kuviot!$D$45:$D$78</c:f>
              <c:numCache>
                <c:formatCode>General</c:formatCode>
                <c:ptCount val="34"/>
                <c:pt idx="0">
                  <c:v>93.443591258121671</c:v>
                </c:pt>
                <c:pt idx="1">
                  <c:v>98.154164205552277</c:v>
                </c:pt>
                <c:pt idx="2">
                  <c:v>102.27899192754479</c:v>
                </c:pt>
                <c:pt idx="3">
                  <c:v>100</c:v>
                </c:pt>
                <c:pt idx="4">
                  <c:v>104.88285095491239</c:v>
                </c:pt>
                <c:pt idx="5">
                  <c:v>111.95609371923607</c:v>
                </c:pt>
                <c:pt idx="6">
                  <c:v>105.58180744240993</c:v>
                </c:pt>
                <c:pt idx="7">
                  <c:v>97.391218743847219</c:v>
                </c:pt>
                <c:pt idx="8">
                  <c:v>81.777909037212055</c:v>
                </c:pt>
                <c:pt idx="9">
                  <c:v>78.637527072258322</c:v>
                </c:pt>
                <c:pt idx="10">
                  <c:v>79.833628667060438</c:v>
                </c:pt>
                <c:pt idx="11">
                  <c:v>95.225438078361876</c:v>
                </c:pt>
                <c:pt idx="12">
                  <c:v>78.027170702894267</c:v>
                </c:pt>
                <c:pt idx="13">
                  <c:v>91.149832644221306</c:v>
                </c:pt>
                <c:pt idx="14">
                  <c:v>88.856074030320926</c:v>
                </c:pt>
                <c:pt idx="15">
                  <c:v>98.168930891907863</c:v>
                </c:pt>
                <c:pt idx="16">
                  <c:v>92.055522740696986</c:v>
                </c:pt>
                <c:pt idx="17">
                  <c:v>88.142350856467814</c:v>
                </c:pt>
                <c:pt idx="18">
                  <c:v>90.765898798976181</c:v>
                </c:pt>
                <c:pt idx="19">
                  <c:v>92.311478637527074</c:v>
                </c:pt>
                <c:pt idx="20">
                  <c:v>92.857846032683597</c:v>
                </c:pt>
                <c:pt idx="21">
                  <c:v>92.168734002756452</c:v>
                </c:pt>
                <c:pt idx="22">
                  <c:v>91.100610356369359</c:v>
                </c:pt>
                <c:pt idx="23">
                  <c:v>91.651899980311086</c:v>
                </c:pt>
                <c:pt idx="24">
                  <c:v>94.580626107501473</c:v>
                </c:pt>
                <c:pt idx="25">
                  <c:v>92.011222681630244</c:v>
                </c:pt>
                <c:pt idx="26">
                  <c:v>93.256546564284307</c:v>
                </c:pt>
                <c:pt idx="27">
                  <c:v>92.153967316400866</c:v>
                </c:pt>
                <c:pt idx="28">
                  <c:v>91.100610356369359</c:v>
                </c:pt>
                <c:pt idx="29">
                  <c:v>93.802913959440829</c:v>
                </c:pt>
                <c:pt idx="30">
                  <c:v>93.32545776727703</c:v>
                </c:pt>
                <c:pt idx="31">
                  <c:v>90.987399094309907</c:v>
                </c:pt>
                <c:pt idx="32">
                  <c:v>92.656034652490646</c:v>
                </c:pt>
                <c:pt idx="33">
                  <c:v>93.074424099232132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490112"/>
        <c:axId val="38281216"/>
      </c:lineChart>
      <c:catAx>
        <c:axId val="118490112"/>
        <c:scaling>
          <c:orientation val="minMax"/>
        </c:scaling>
        <c:delete val="0"/>
        <c:axPos val="b"/>
        <c:majorGridlines/>
        <c:minorGridlines/>
        <c:majorTickMark val="in"/>
        <c:minorTickMark val="none"/>
        <c:tickLblPos val="nextTo"/>
        <c:crossAx val="38281216"/>
        <c:crosses val="autoZero"/>
        <c:auto val="1"/>
        <c:lblAlgn val="ctr"/>
        <c:lblOffset val="100"/>
        <c:tickLblSkip val="4"/>
        <c:tickMarkSkip val="4"/>
        <c:noMultiLvlLbl val="1"/>
      </c:catAx>
      <c:valAx>
        <c:axId val="38281216"/>
        <c:scaling>
          <c:orientation val="minMax"/>
          <c:max val="180"/>
          <c:min val="60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1184901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309688299740575"/>
          <c:y val="0.13174308648115815"/>
          <c:w val="0.32667593880389428"/>
          <c:h val="4.9918325426712963E-2"/>
        </c:manualLayout>
      </c:layout>
      <c:overlay val="0"/>
      <c:txPr>
        <a:bodyPr/>
        <a:lstStyle/>
        <a:p>
          <a:pPr>
            <a:defRPr sz="1600"/>
          </a:pPr>
          <a:endParaRPr lang="fi-F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dirty="0" err="1" smtClean="0"/>
              <a:t>Nominella</a:t>
            </a:r>
            <a:r>
              <a:rPr lang="en-US" sz="1200" dirty="0" smtClean="0"/>
              <a:t> (NULC) </a:t>
            </a:r>
            <a:r>
              <a:rPr lang="en-US" sz="1200" dirty="0" err="1" smtClean="0"/>
              <a:t>och</a:t>
            </a:r>
            <a:r>
              <a:rPr lang="en-US" sz="1200" dirty="0" smtClean="0"/>
              <a:t> </a:t>
            </a:r>
            <a:r>
              <a:rPr lang="en-US" sz="1200" dirty="0" err="1" smtClean="0"/>
              <a:t>reella</a:t>
            </a:r>
            <a:r>
              <a:rPr lang="en-US" sz="1200" dirty="0" smtClean="0"/>
              <a:t> (RULC) </a:t>
            </a:r>
            <a:r>
              <a:rPr lang="en-US" sz="1200" dirty="0" err="1" smtClean="0"/>
              <a:t>relativa</a:t>
            </a:r>
            <a:r>
              <a:rPr lang="en-US" sz="1200" dirty="0" smtClean="0"/>
              <a:t> </a:t>
            </a:r>
            <a:r>
              <a:rPr lang="en-US" sz="1200" dirty="0" err="1" smtClean="0"/>
              <a:t>enhetsarbetskostnader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hela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nationalekonomin</a:t>
            </a:r>
            <a:r>
              <a:rPr lang="en-US" sz="1200" dirty="0" smtClean="0"/>
              <a:t>, 41 </a:t>
            </a:r>
            <a:r>
              <a:rPr lang="en-US" sz="1200" dirty="0" err="1" smtClean="0"/>
              <a:t>konkurrensländer</a:t>
            </a:r>
            <a:r>
              <a:rPr lang="en-US" sz="1200" baseline="0" dirty="0" smtClean="0"/>
              <a:t> I </a:t>
            </a:r>
            <a:r>
              <a:rPr lang="en-US" sz="1200" baseline="0" dirty="0" err="1" smtClean="0"/>
              <a:t>förhållande</a:t>
            </a:r>
            <a:r>
              <a:rPr lang="en-US" sz="1200" baseline="0" dirty="0" smtClean="0"/>
              <a:t> till Finland</a:t>
            </a:r>
            <a:r>
              <a:rPr lang="en-US" sz="1200" dirty="0" smtClean="0"/>
              <a:t>, </a:t>
            </a:r>
            <a:r>
              <a:rPr lang="en-US" sz="1200" dirty="0"/>
              <a:t>2000 = 100</a:t>
            </a:r>
          </a:p>
        </c:rich>
      </c:tx>
      <c:layout>
        <c:manualLayout>
          <c:xMode val="edge"/>
          <c:yMode val="edge"/>
          <c:x val="0.12245857327535549"/>
          <c:y val="9.642425457218000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039884260100791E-2"/>
          <c:y val="0.15745856777219061"/>
          <c:w val="0.89356366762257999"/>
          <c:h val="0.636234982239132"/>
        </c:manualLayout>
      </c:layout>
      <c:lineChart>
        <c:grouping val="standard"/>
        <c:varyColors val="0"/>
        <c:ser>
          <c:idx val="0"/>
          <c:order val="0"/>
          <c:tx>
            <c:strRef>
              <c:f>NULC!$O$503</c:f>
              <c:strCache>
                <c:ptCount val="1"/>
                <c:pt idx="0">
                  <c:v>NULC</c:v>
                </c:pt>
              </c:strCache>
            </c:strRef>
          </c:tx>
          <c:spPr>
            <a:ln>
              <a:solidFill>
                <a:srgbClr val="2278F6"/>
              </a:solidFill>
            </a:ln>
          </c:spPr>
          <c:marker>
            <c:symbol val="none"/>
          </c:marker>
          <c:cat>
            <c:numRef>
              <c:f>NULC!$AG$532:$AU$532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NULC!$AG$535:$AU$535</c:f>
              <c:numCache>
                <c:formatCode>General</c:formatCode>
                <c:ptCount val="15"/>
                <c:pt idx="0">
                  <c:v>100</c:v>
                </c:pt>
                <c:pt idx="1">
                  <c:v>98.720004746210449</c:v>
                </c:pt>
                <c:pt idx="2">
                  <c:v>97.998644320549332</c:v>
                </c:pt>
                <c:pt idx="3">
                  <c:v>94.739661535493951</c:v>
                </c:pt>
                <c:pt idx="4">
                  <c:v>94.03739406020685</c:v>
                </c:pt>
                <c:pt idx="5">
                  <c:v>94.213250467893999</c:v>
                </c:pt>
                <c:pt idx="6">
                  <c:v>94.772003880788574</c:v>
                </c:pt>
                <c:pt idx="7">
                  <c:v>95.956009678115578</c:v>
                </c:pt>
                <c:pt idx="8">
                  <c:v>92.532150204444761</c:v>
                </c:pt>
                <c:pt idx="9">
                  <c:v>87.264365326113918</c:v>
                </c:pt>
                <c:pt idx="10">
                  <c:v>92.18730204404568</c:v>
                </c:pt>
                <c:pt idx="11">
                  <c:v>91.69667791956067</c:v>
                </c:pt>
                <c:pt idx="12">
                  <c:v>92.064178265292782</c:v>
                </c:pt>
                <c:pt idx="13">
                  <c:v>89.620158138232682</c:v>
                </c:pt>
                <c:pt idx="14">
                  <c:v>89.249796862410292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RULC!$P$278</c:f>
              <c:strCache>
                <c:ptCount val="1"/>
                <c:pt idx="0">
                  <c:v>RULC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NULC!$AG$532:$AU$532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RULC!$AG$299:$AU$299</c:f>
              <c:numCache>
                <c:formatCode>General</c:formatCode>
                <c:ptCount val="15"/>
                <c:pt idx="0">
                  <c:v>100</c:v>
                </c:pt>
                <c:pt idx="1">
                  <c:v>99.5443397929496</c:v>
                </c:pt>
                <c:pt idx="2">
                  <c:v>97.510356408015795</c:v>
                </c:pt>
                <c:pt idx="3">
                  <c:v>92.382916044148502</c:v>
                </c:pt>
                <c:pt idx="4">
                  <c:v>90.216835025405089</c:v>
                </c:pt>
                <c:pt idx="5">
                  <c:v>89.097938727294093</c:v>
                </c:pt>
                <c:pt idx="6">
                  <c:v>88.245219806186071</c:v>
                </c:pt>
                <c:pt idx="7">
                  <c:v>89.236205170468565</c:v>
                </c:pt>
                <c:pt idx="8">
                  <c:v>86.19027696361843</c:v>
                </c:pt>
                <c:pt idx="9">
                  <c:v>81.983715456930668</c:v>
                </c:pt>
                <c:pt idx="10">
                  <c:v>85.600253839366317</c:v>
                </c:pt>
                <c:pt idx="11">
                  <c:v>85.884697435586801</c:v>
                </c:pt>
                <c:pt idx="12">
                  <c:v>87.40818706527395</c:v>
                </c:pt>
                <c:pt idx="13">
                  <c:v>85.884035185110221</c:v>
                </c:pt>
                <c:pt idx="14">
                  <c:v>85.35101213687895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492672"/>
        <c:axId val="39508160"/>
      </c:lineChart>
      <c:catAx>
        <c:axId val="118492672"/>
        <c:scaling>
          <c:orientation val="minMax"/>
        </c:scaling>
        <c:delete val="0"/>
        <c:axPos val="b"/>
        <c:majorGridlines>
          <c:spPr>
            <a:ln w="3175">
              <a:prstDash val="sysDot"/>
            </a:ln>
          </c:spPr>
        </c:majorGridlines>
        <c:numFmt formatCode="General" sourceLinked="1"/>
        <c:majorTickMark val="cross"/>
        <c:minorTickMark val="none"/>
        <c:tickLblPos val="low"/>
        <c:crossAx val="39508160"/>
        <c:crosses val="autoZero"/>
        <c:auto val="1"/>
        <c:lblAlgn val="ctr"/>
        <c:lblOffset val="100"/>
        <c:tickLblSkip val="2"/>
        <c:noMultiLvlLbl val="0"/>
      </c:catAx>
      <c:valAx>
        <c:axId val="39508160"/>
        <c:scaling>
          <c:orientation val="minMax"/>
          <c:min val="80"/>
        </c:scaling>
        <c:delete val="0"/>
        <c:axPos val="l"/>
        <c:majorGridlines>
          <c:spPr>
            <a:ln w="3175"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crossAx val="118492672"/>
        <c:crosses val="autoZero"/>
        <c:crossBetween val="midCat"/>
      </c:valAx>
      <c:spPr>
        <a:ln>
          <a:solidFill>
            <a:sysClr val="windowText" lastClr="000000">
              <a:tint val="75000"/>
              <a:shade val="95000"/>
              <a:satMod val="105000"/>
            </a:sysClr>
          </a:solidFill>
        </a:ln>
      </c:spPr>
    </c:plotArea>
    <c:legend>
      <c:legendPos val="r"/>
      <c:layout>
        <c:manualLayout>
          <c:xMode val="edge"/>
          <c:yMode val="edge"/>
          <c:x val="4.4447295041326051E-2"/>
          <c:y val="0.8762939158812405"/>
          <c:w val="0.93937708393036656"/>
          <c:h val="9.3702419081271901E-2"/>
        </c:manualLayout>
      </c:layout>
      <c:overlay val="0"/>
      <c:spPr>
        <a:ln>
          <a:solidFill>
            <a:sysClr val="windowText" lastClr="000000">
              <a:tint val="75000"/>
              <a:shade val="95000"/>
              <a:satMod val="105000"/>
            </a:sys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885176829177192E-2"/>
          <c:y val="0.2516858834044064"/>
          <c:w val="0.87427990855981708"/>
          <c:h val="0.66664270991436425"/>
        </c:manualLayout>
      </c:layout>
      <c:lineChart>
        <c:grouping val="standard"/>
        <c:varyColors val="0"/>
        <c:ser>
          <c:idx val="0"/>
          <c:order val="0"/>
          <c:tx>
            <c:strRef>
              <c:f>'[ULC-hajotelma 1990-96 &amp; 2008-14.xlsx]Sheet1'!$D$25</c:f>
              <c:strCache>
                <c:ptCount val="1"/>
                <c:pt idx="0">
                  <c:v>Sopimuspalkkaindeksi</c:v>
                </c:pt>
              </c:strCache>
            </c:strRef>
          </c:tx>
          <c:spPr>
            <a:ln>
              <a:solidFill>
                <a:srgbClr val="2278F6"/>
              </a:solidFill>
            </a:ln>
          </c:spPr>
          <c:marker>
            <c:symbol val="none"/>
          </c:marker>
          <c:cat>
            <c:numRef>
              <c:f>'[ULC-hajotelma 1990-96 &amp; 2008-14.xlsx]Sheet1'!$C$26:$C$32</c:f>
              <c:numCache>
                <c:formatCode>General</c:formatCode>
                <c:ptCount val="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</c:numCache>
            </c:numRef>
          </c:cat>
          <c:val>
            <c:numRef>
              <c:f>'[ULC-hajotelma 1990-96 &amp; 2008-14.xlsx]Sheet1'!$D$26:$D$32</c:f>
              <c:numCache>
                <c:formatCode>0.0</c:formatCode>
                <c:ptCount val="7"/>
                <c:pt idx="0">
                  <c:v>100</c:v>
                </c:pt>
                <c:pt idx="1">
                  <c:v>103.87500000000001</c:v>
                </c:pt>
                <c:pt idx="2">
                  <c:v>104.8</c:v>
                </c:pt>
                <c:pt idx="3">
                  <c:v>104.82499999999999</c:v>
                </c:pt>
                <c:pt idx="4">
                  <c:v>105.57499999999999</c:v>
                </c:pt>
                <c:pt idx="5">
                  <c:v>109.375</c:v>
                </c:pt>
                <c:pt idx="6">
                  <c:v>112.85000000000001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'[ULC-hajotelma 1990-96 &amp; 2008-14.xlsx]Sheet1'!$E$25</c:f>
              <c:strCache>
                <c:ptCount val="1"/>
                <c:pt idx="0">
                  <c:v>Ansiotasoindeksi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'[ULC-hajotelma 1990-96 &amp; 2008-14.xlsx]Sheet1'!$C$26:$C$32</c:f>
              <c:numCache>
                <c:formatCode>General</c:formatCode>
                <c:ptCount val="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</c:numCache>
            </c:numRef>
          </c:cat>
          <c:val>
            <c:numRef>
              <c:f>'[ULC-hajotelma 1990-96 &amp; 2008-14.xlsx]Sheet1'!$E$26:$E$32</c:f>
              <c:numCache>
                <c:formatCode>0.0</c:formatCode>
                <c:ptCount val="7"/>
                <c:pt idx="0">
                  <c:v>99.992500000000007</c:v>
                </c:pt>
                <c:pt idx="1">
                  <c:v>106.37500000000001</c:v>
                </c:pt>
                <c:pt idx="2">
                  <c:v>108.4075</c:v>
                </c:pt>
                <c:pt idx="3">
                  <c:v>109.22</c:v>
                </c:pt>
                <c:pt idx="4">
                  <c:v>111.4075</c:v>
                </c:pt>
                <c:pt idx="5">
                  <c:v>116.59</c:v>
                </c:pt>
                <c:pt idx="6">
                  <c:v>121.17999999999999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'[ULC-hajotelma 1990-96 &amp; 2008-14.xlsx]Sheet1'!$G$25</c:f>
              <c:strCache>
                <c:ptCount val="1"/>
                <c:pt idx="0">
                  <c:v>Yksikkötyökustannukset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'[ULC-hajotelma 1990-96 &amp; 2008-14.xlsx]Sheet1'!$C$26:$C$32</c:f>
              <c:numCache>
                <c:formatCode>General</c:formatCode>
                <c:ptCount val="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</c:numCache>
            </c:numRef>
          </c:cat>
          <c:val>
            <c:numRef>
              <c:f>'[ULC-hajotelma 1990-96 &amp; 2008-14.xlsx]Sheet1'!$G$26:$G$32</c:f>
              <c:numCache>
                <c:formatCode>0.0</c:formatCode>
                <c:ptCount val="7"/>
                <c:pt idx="0">
                  <c:v>100</c:v>
                </c:pt>
                <c:pt idx="1">
                  <c:v>106.56296729384474</c:v>
                </c:pt>
                <c:pt idx="2">
                  <c:v>104.26526702818582</c:v>
                </c:pt>
                <c:pt idx="3">
                  <c:v>99.266841628245373</c:v>
                </c:pt>
                <c:pt idx="4">
                  <c:v>97.117361613069733</c:v>
                </c:pt>
                <c:pt idx="5">
                  <c:v>99.024883763706185</c:v>
                </c:pt>
                <c:pt idx="6">
                  <c:v>99.516871376521834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'[ULC-hajotelma 1990-96 &amp; 2008-14.xlsx]Sheet1'!$H$25</c:f>
              <c:strCache>
                <c:ptCount val="1"/>
                <c:pt idx="0">
                  <c:v>Yksikkötyökust. kilpailijoiden rahassa</c:v>
                </c:pt>
              </c:strCache>
            </c:strRef>
          </c:tx>
          <c:spPr>
            <a:ln>
              <a:solidFill>
                <a:srgbClr val="4D4E51"/>
              </a:solidFill>
            </a:ln>
          </c:spPr>
          <c:marker>
            <c:symbol val="none"/>
          </c:marker>
          <c:cat>
            <c:numRef>
              <c:f>'[ULC-hajotelma 1990-96 &amp; 2008-14.xlsx]Sheet1'!$C$26:$C$32</c:f>
              <c:numCache>
                <c:formatCode>General</c:formatCode>
                <c:ptCount val="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</c:numCache>
            </c:numRef>
          </c:cat>
          <c:val>
            <c:numRef>
              <c:f>'[ULC-hajotelma 1990-96 &amp; 2008-14.xlsx]Sheet1'!$H$26:$H$32</c:f>
              <c:numCache>
                <c:formatCode>0.0</c:formatCode>
                <c:ptCount val="7"/>
                <c:pt idx="0">
                  <c:v>100</c:v>
                </c:pt>
                <c:pt idx="1">
                  <c:v>102.75625638180897</c:v>
                </c:pt>
                <c:pt idx="2">
                  <c:v>88.251322592166105</c:v>
                </c:pt>
                <c:pt idx="3">
                  <c:v>71.793777155637599</c:v>
                </c:pt>
                <c:pt idx="4">
                  <c:v>76.622281475947602</c:v>
                </c:pt>
                <c:pt idx="5">
                  <c:v>87.109624792160432</c:v>
                </c:pt>
                <c:pt idx="6">
                  <c:v>85.404348952437019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'[ULC-hajotelma 1990-96 &amp; 2008-14.xlsx]Sheet1'!$I$25</c:f>
              <c:strCache>
                <c:ptCount val="1"/>
                <c:pt idx="0">
                  <c:v>Suhteelliset yksikkötyökustannukset</c:v>
                </c:pt>
              </c:strCache>
            </c:strRef>
          </c:tx>
          <c:marker>
            <c:symbol val="none"/>
          </c:marker>
          <c:cat>
            <c:numRef>
              <c:f>'[ULC-hajotelma 1990-96 &amp; 2008-14.xlsx]Sheet1'!$C$26:$C$32</c:f>
              <c:numCache>
                <c:formatCode>General</c:formatCode>
                <c:ptCount val="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</c:numCache>
            </c:numRef>
          </c:cat>
          <c:val>
            <c:numRef>
              <c:f>'[ULC-hajotelma 1990-96 &amp; 2008-14.xlsx]Sheet1'!$I$26:$I$32</c:f>
              <c:numCache>
                <c:formatCode>0.0</c:formatCode>
                <c:ptCount val="7"/>
                <c:pt idx="0">
                  <c:v>100</c:v>
                </c:pt>
                <c:pt idx="1">
                  <c:v>97.358996927850015</c:v>
                </c:pt>
                <c:pt idx="2">
                  <c:v>79.986563878972547</c:v>
                </c:pt>
                <c:pt idx="3">
                  <c:v>62.857702682632969</c:v>
                </c:pt>
                <c:pt idx="4">
                  <c:v>65.540798261559445</c:v>
                </c:pt>
                <c:pt idx="5">
                  <c:v>72.249576789672233</c:v>
                </c:pt>
                <c:pt idx="6">
                  <c:v>68.544229202488012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161152"/>
        <c:axId val="39508736"/>
      </c:lineChart>
      <c:catAx>
        <c:axId val="138161152"/>
        <c:scaling>
          <c:orientation val="minMax"/>
        </c:scaling>
        <c:delete val="0"/>
        <c:axPos val="b"/>
        <c:majorGridlines>
          <c:spPr>
            <a:ln w="3175">
              <a:prstDash val="sysDot"/>
            </a:ln>
          </c:spPr>
        </c:majorGridlines>
        <c:numFmt formatCode="General" sourceLinked="1"/>
        <c:majorTickMark val="cross"/>
        <c:minorTickMark val="none"/>
        <c:tickLblPos val="low"/>
        <c:crossAx val="39508736"/>
        <c:crosses val="autoZero"/>
        <c:auto val="1"/>
        <c:lblAlgn val="ctr"/>
        <c:lblOffset val="100"/>
        <c:tickLblSkip val="1"/>
        <c:noMultiLvlLbl val="0"/>
      </c:catAx>
      <c:valAx>
        <c:axId val="39508736"/>
        <c:scaling>
          <c:orientation val="minMax"/>
          <c:max val="130"/>
          <c:min val="60"/>
        </c:scaling>
        <c:delete val="0"/>
        <c:axPos val="l"/>
        <c:majorGridlines>
          <c:spPr>
            <a:ln w="3175">
              <a:prstDash val="sysDot"/>
            </a:ln>
          </c:spPr>
        </c:majorGridlines>
        <c:numFmt formatCode="0.0" sourceLinked="1"/>
        <c:majorTickMark val="out"/>
        <c:minorTickMark val="none"/>
        <c:tickLblPos val="nextTo"/>
        <c:crossAx val="138161152"/>
        <c:crosses val="autoZero"/>
        <c:crossBetween val="midCat"/>
      </c:valAx>
      <c:spPr>
        <a:ln>
          <a:solidFill>
            <a:sysClr val="windowText" lastClr="000000">
              <a:tint val="75000"/>
              <a:shade val="95000"/>
              <a:satMod val="105000"/>
            </a:sysClr>
          </a:solidFill>
        </a:ln>
      </c:spPr>
    </c:plotArea>
    <c:legend>
      <c:legendPos val="t"/>
      <c:layout>
        <c:manualLayout>
          <c:xMode val="edge"/>
          <c:yMode val="edge"/>
          <c:x val="0"/>
          <c:y val="1.5317880643787219E-2"/>
          <c:w val="0.67622793790783997"/>
          <c:h val="0.21374476909972967"/>
        </c:manualLayout>
      </c:layout>
      <c:overlay val="0"/>
      <c:spPr>
        <a:ln>
          <a:solidFill>
            <a:sysClr val="windowText" lastClr="000000">
              <a:tint val="75000"/>
              <a:shade val="95000"/>
              <a:satMod val="105000"/>
            </a:sysClr>
          </a:solidFill>
        </a:ln>
      </c:spPr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885176829177192E-2"/>
          <c:y val="4.5417869970789157E-2"/>
          <c:w val="0.89356366762257999"/>
          <c:h val="0.87340002658718985"/>
        </c:manualLayout>
      </c:layout>
      <c:lineChart>
        <c:grouping val="standard"/>
        <c:varyColors val="0"/>
        <c:ser>
          <c:idx val="0"/>
          <c:order val="0"/>
          <c:tx>
            <c:strRef>
              <c:f>'[ULC-hajotelma 1990-96 &amp; 2008-14.xlsx]Sheet1'!$U$25</c:f>
              <c:strCache>
                <c:ptCount val="1"/>
                <c:pt idx="0">
                  <c:v>Sopimuspalkkaindeksi</c:v>
                </c:pt>
              </c:strCache>
            </c:strRef>
          </c:tx>
          <c:spPr>
            <a:ln>
              <a:solidFill>
                <a:srgbClr val="2278F6"/>
              </a:solidFill>
            </a:ln>
          </c:spPr>
          <c:marker>
            <c:symbol val="none"/>
          </c:marker>
          <c:cat>
            <c:numRef>
              <c:f>'[ULC-hajotelma 1990-96 &amp; 2008-14.xlsx]Sheet1'!$T$26:$T$32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'[ULC-hajotelma 1990-96 &amp; 2008-14.xlsx]Sheet1'!$U$26:$U$32</c:f>
              <c:numCache>
                <c:formatCode>0.0</c:formatCode>
                <c:ptCount val="7"/>
                <c:pt idx="0">
                  <c:v>100</c:v>
                </c:pt>
                <c:pt idx="1">
                  <c:v>103.64559298569451</c:v>
                </c:pt>
                <c:pt idx="2">
                  <c:v>105.76834333179511</c:v>
                </c:pt>
                <c:pt idx="3">
                  <c:v>107.89109367789571</c:v>
                </c:pt>
                <c:pt idx="4">
                  <c:v>111.0059990770651</c:v>
                </c:pt>
                <c:pt idx="5">
                  <c:v>112.57498846331335</c:v>
                </c:pt>
                <c:pt idx="6">
                  <c:v>113.42870327641901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'[ULC-hajotelma 1990-96 &amp; 2008-14.xlsx]Sheet1'!$V$25</c:f>
              <c:strCache>
                <c:ptCount val="1"/>
                <c:pt idx="0">
                  <c:v>Ansiotasoindeksi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'[ULC-hajotelma 1990-96 &amp; 2008-14.xlsx]Sheet1'!$T$26:$T$32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'[ULC-hajotelma 1990-96 &amp; 2008-14.xlsx]Sheet1'!$V$26:$V$32</c:f>
              <c:numCache>
                <c:formatCode>0.0</c:formatCode>
                <c:ptCount val="7"/>
                <c:pt idx="0">
                  <c:v>100</c:v>
                </c:pt>
                <c:pt idx="1">
                  <c:v>103.99130299735985</c:v>
                </c:pt>
                <c:pt idx="2">
                  <c:v>106.70911632241032</c:v>
                </c:pt>
                <c:pt idx="3">
                  <c:v>109.5822332660351</c:v>
                </c:pt>
                <c:pt idx="4">
                  <c:v>113.07656468395714</c:v>
                </c:pt>
                <c:pt idx="5">
                  <c:v>115.4371796862867</c:v>
                </c:pt>
                <c:pt idx="6">
                  <c:v>117.09892840503184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'[ULC-hajotelma 1990-96 &amp; 2008-14.xlsx]Sheet1'!$X$25</c:f>
              <c:strCache>
                <c:ptCount val="1"/>
                <c:pt idx="0">
                  <c:v>Yksikkötyökustannukset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'[ULC-hajotelma 1990-96 &amp; 2008-14.xlsx]Sheet1'!$T$26:$T$32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'[ULC-hajotelma 1990-96 &amp; 2008-14.xlsx]Sheet1'!$X$26:$X$32</c:f>
              <c:numCache>
                <c:formatCode>0.0</c:formatCode>
                <c:ptCount val="7"/>
                <c:pt idx="0">
                  <c:v>100</c:v>
                </c:pt>
                <c:pt idx="1">
                  <c:v>107.77832382047627</c:v>
                </c:pt>
                <c:pt idx="2">
                  <c:v>106.33159580477643</c:v>
                </c:pt>
                <c:pt idx="3">
                  <c:v>108.62973094489021</c:v>
                </c:pt>
                <c:pt idx="4">
                  <c:v>114.13929010130528</c:v>
                </c:pt>
                <c:pt idx="5">
                  <c:v>116.38066421027176</c:v>
                </c:pt>
                <c:pt idx="6">
                  <c:v>117.02974966312149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'[ULC-hajotelma 1990-96 &amp; 2008-14.xlsx]Sheet1'!$Y$25</c:f>
              <c:strCache>
                <c:ptCount val="1"/>
                <c:pt idx="0">
                  <c:v>Yksikkötyökust. kilpailijoiden rahassa</c:v>
                </c:pt>
              </c:strCache>
            </c:strRef>
          </c:tx>
          <c:spPr>
            <a:ln>
              <a:solidFill>
                <a:srgbClr val="4D4E51"/>
              </a:solidFill>
            </a:ln>
          </c:spPr>
          <c:marker>
            <c:symbol val="none"/>
          </c:marker>
          <c:cat>
            <c:numRef>
              <c:f>'[ULC-hajotelma 1990-96 &amp; 2008-14.xlsx]Sheet1'!$T$26:$T$32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'[ULC-hajotelma 1990-96 &amp; 2008-14.xlsx]Sheet1'!$Y$26:$Y$32</c:f>
              <c:numCache>
                <c:formatCode>0.0</c:formatCode>
                <c:ptCount val="7"/>
                <c:pt idx="0">
                  <c:v>100</c:v>
                </c:pt>
                <c:pt idx="1">
                  <c:v>109.746951808373</c:v>
                </c:pt>
                <c:pt idx="2">
                  <c:v>103.29606171401073</c:v>
                </c:pt>
                <c:pt idx="3">
                  <c:v>105.24036775798639</c:v>
                </c:pt>
                <c:pt idx="4">
                  <c:v>107.4336240716226</c:v>
                </c:pt>
                <c:pt idx="5">
                  <c:v>112.20918406581907</c:v>
                </c:pt>
                <c:pt idx="6">
                  <c:v>114.26251007879411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'[ULC-hajotelma 1990-96 &amp; 2008-14.xlsx]Sheet1'!$Z$25</c:f>
              <c:strCache>
                <c:ptCount val="1"/>
                <c:pt idx="0">
                  <c:v>Suhteelliset yksikkötyökustannukset</c:v>
                </c:pt>
              </c:strCache>
            </c:strRef>
          </c:tx>
          <c:marker>
            <c:symbol val="none"/>
          </c:marker>
          <c:cat>
            <c:numRef>
              <c:f>'[ULC-hajotelma 1990-96 &amp; 2008-14.xlsx]Sheet1'!$T$26:$T$32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'[ULC-hajotelma 1990-96 &amp; 2008-14.xlsx]Sheet1'!$Z$26:$Z$32</c:f>
              <c:numCache>
                <c:formatCode>0.0</c:formatCode>
                <c:ptCount val="7"/>
                <c:pt idx="0">
                  <c:v>100</c:v>
                </c:pt>
                <c:pt idx="1">
                  <c:v>106.03658189530711</c:v>
                </c:pt>
                <c:pt idx="2">
                  <c:v>100.3740733840267</c:v>
                </c:pt>
                <c:pt idx="3">
                  <c:v>100.91112601223895</c:v>
                </c:pt>
                <c:pt idx="4">
                  <c:v>100.50831055897058</c:v>
                </c:pt>
                <c:pt idx="5">
                  <c:v>103.24926012931212</c:v>
                </c:pt>
                <c:pt idx="6">
                  <c:v>103.67771519647783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385344"/>
        <c:axId val="139280384"/>
      </c:lineChart>
      <c:catAx>
        <c:axId val="139385344"/>
        <c:scaling>
          <c:orientation val="minMax"/>
        </c:scaling>
        <c:delete val="0"/>
        <c:axPos val="b"/>
        <c:majorGridlines>
          <c:spPr>
            <a:ln w="3175">
              <a:prstDash val="sysDot"/>
            </a:ln>
          </c:spPr>
        </c:majorGridlines>
        <c:numFmt formatCode="General" sourceLinked="1"/>
        <c:majorTickMark val="cross"/>
        <c:minorTickMark val="none"/>
        <c:tickLblPos val="low"/>
        <c:crossAx val="139280384"/>
        <c:crosses val="autoZero"/>
        <c:auto val="1"/>
        <c:lblAlgn val="ctr"/>
        <c:lblOffset val="100"/>
        <c:tickLblSkip val="1"/>
        <c:noMultiLvlLbl val="0"/>
      </c:catAx>
      <c:valAx>
        <c:axId val="139280384"/>
        <c:scaling>
          <c:orientation val="minMax"/>
          <c:max val="130"/>
          <c:min val="60"/>
        </c:scaling>
        <c:delete val="0"/>
        <c:axPos val="l"/>
        <c:majorGridlines>
          <c:spPr>
            <a:ln w="3175">
              <a:prstDash val="sysDot"/>
            </a:ln>
          </c:spPr>
        </c:majorGridlines>
        <c:numFmt formatCode="0.0" sourceLinked="1"/>
        <c:majorTickMark val="out"/>
        <c:minorTickMark val="none"/>
        <c:tickLblPos val="nextTo"/>
        <c:crossAx val="139385344"/>
        <c:crosses val="autoZero"/>
        <c:crossBetween val="midCat"/>
      </c:valAx>
      <c:spPr>
        <a:ln>
          <a:solidFill>
            <a:sysClr val="windowText" lastClr="000000">
              <a:tint val="75000"/>
              <a:shade val="95000"/>
              <a:satMod val="105000"/>
            </a:sysClr>
          </a:solidFill>
        </a:ln>
      </c:spPr>
    </c:plotArea>
    <c:legend>
      <c:legendPos val="t"/>
      <c:legendEntry>
        <c:idx val="2"/>
        <c:txPr>
          <a:bodyPr/>
          <a:lstStyle/>
          <a:p>
            <a:pPr>
              <a:defRPr sz="1200"/>
            </a:pPr>
            <a:endParaRPr lang="fi-FI"/>
          </a:p>
        </c:txPr>
      </c:legendEntry>
      <c:layout>
        <c:manualLayout>
          <c:xMode val="edge"/>
          <c:yMode val="edge"/>
          <c:x val="0.21288904407446793"/>
          <c:y val="0.5524336683085479"/>
          <c:w val="0.66069171877727872"/>
          <c:h val="0.27399980043668026"/>
        </c:manualLayout>
      </c:layout>
      <c:overlay val="0"/>
      <c:spPr>
        <a:ln>
          <a:solidFill>
            <a:sysClr val="windowText" lastClr="000000">
              <a:tint val="75000"/>
              <a:shade val="95000"/>
              <a:satMod val="105000"/>
            </a:sysClr>
          </a:solidFill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fi-FI" sz="1800" dirty="0" err="1" smtClean="0"/>
              <a:t>Den</a:t>
            </a:r>
            <a:r>
              <a:rPr lang="fi-FI" sz="1800" dirty="0" smtClean="0"/>
              <a:t> </a:t>
            </a:r>
            <a:r>
              <a:rPr lang="fi-FI" sz="1800" dirty="0" err="1" smtClean="0"/>
              <a:t>privata</a:t>
            </a:r>
            <a:r>
              <a:rPr lang="fi-FI" sz="1800" baseline="0" dirty="0" smtClean="0"/>
              <a:t> </a:t>
            </a:r>
            <a:r>
              <a:rPr lang="fi-FI" sz="1800" baseline="0" dirty="0" err="1" smtClean="0"/>
              <a:t>konsumtionen</a:t>
            </a:r>
            <a:endParaRPr lang="fi-FI" sz="180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1447059422281355"/>
          <c:y val="0.1848928126360414"/>
          <c:w val="0.78184759453544761"/>
          <c:h val="0.6706099401000637"/>
        </c:manualLayout>
      </c:layout>
      <c:lineChart>
        <c:grouping val="standard"/>
        <c:varyColors val="0"/>
        <c:ser>
          <c:idx val="0"/>
          <c:order val="0"/>
          <c:tx>
            <c:strRef>
              <c:f>[vartti_qs_kuvat_1510.xlsx]Kuviot!$C$84</c:f>
              <c:strCache>
                <c:ptCount val="1"/>
                <c:pt idx="0">
                  <c:v>1989/4=100</c:v>
                </c:pt>
              </c:strCache>
            </c:strRef>
          </c:tx>
          <c:marker>
            <c:symbol val="none"/>
          </c:marker>
          <c:cat>
            <c:multiLvlStrRef>
              <c:f>[vartti_qs_kuvat_1510.xlsx]Kuviot!$A$85:$B$118</c:f>
              <c:multiLvlStrCache>
                <c:ptCount val="34"/>
                <c:lvl>
                  <c:pt idx="0">
                    <c:v>Q:2007/1</c:v>
                  </c:pt>
                  <c:pt idx="1">
                    <c:v>Q:2007/2</c:v>
                  </c:pt>
                  <c:pt idx="2">
                    <c:v>Q:2007/3</c:v>
                  </c:pt>
                  <c:pt idx="3">
                    <c:v>Q:2007/4</c:v>
                  </c:pt>
                  <c:pt idx="4">
                    <c:v>Q:2008/1</c:v>
                  </c:pt>
                  <c:pt idx="5">
                    <c:v>Q:2008/2</c:v>
                  </c:pt>
                  <c:pt idx="6">
                    <c:v>Q:2008/3</c:v>
                  </c:pt>
                  <c:pt idx="7">
                    <c:v>Q:2008/4</c:v>
                  </c:pt>
                  <c:pt idx="8">
                    <c:v>Q:2009/1</c:v>
                  </c:pt>
                  <c:pt idx="9">
                    <c:v>Q:2009/2</c:v>
                  </c:pt>
                  <c:pt idx="10">
                    <c:v>Q:2009/3</c:v>
                  </c:pt>
                  <c:pt idx="11">
                    <c:v>Q:2009/4</c:v>
                  </c:pt>
                  <c:pt idx="12">
                    <c:v>Q:2010/1</c:v>
                  </c:pt>
                  <c:pt idx="13">
                    <c:v>Q:2010/2</c:v>
                  </c:pt>
                  <c:pt idx="14">
                    <c:v>Q:2010/3</c:v>
                  </c:pt>
                  <c:pt idx="15">
                    <c:v>Q:2010/4</c:v>
                  </c:pt>
                  <c:pt idx="16">
                    <c:v>Q:2011/1</c:v>
                  </c:pt>
                  <c:pt idx="17">
                    <c:v>Q:2011/2</c:v>
                  </c:pt>
                  <c:pt idx="18">
                    <c:v>Q:2011/3</c:v>
                  </c:pt>
                  <c:pt idx="19">
                    <c:v>Q:2011/4</c:v>
                  </c:pt>
                  <c:pt idx="20">
                    <c:v>Q:2012/1</c:v>
                  </c:pt>
                  <c:pt idx="21">
                    <c:v>Q:2012/2</c:v>
                  </c:pt>
                  <c:pt idx="22">
                    <c:v>Q:2012/3</c:v>
                  </c:pt>
                  <c:pt idx="23">
                    <c:v>Q:2012/4</c:v>
                  </c:pt>
                  <c:pt idx="24">
                    <c:v>Q:2013/1</c:v>
                  </c:pt>
                  <c:pt idx="25">
                    <c:v>Q:2013/2</c:v>
                  </c:pt>
                  <c:pt idx="26">
                    <c:v>Q:2013/3</c:v>
                  </c:pt>
                  <c:pt idx="27">
                    <c:v>Q:2013/4</c:v>
                  </c:pt>
                  <c:pt idx="28">
                    <c:v>Q:2014/1</c:v>
                  </c:pt>
                  <c:pt idx="29">
                    <c:v>Q:2014/2</c:v>
                  </c:pt>
                  <c:pt idx="30">
                    <c:v>Q:2014/3</c:v>
                  </c:pt>
                  <c:pt idx="31">
                    <c:v>Q:2014/4</c:v>
                  </c:pt>
                  <c:pt idx="32">
                    <c:v>Q:2015/1</c:v>
                  </c:pt>
                  <c:pt idx="33">
                    <c:v>Q:2015/2</c:v>
                  </c:pt>
                </c:lvl>
                <c:lvl>
                  <c:pt idx="0">
                    <c:v>Q:1989/1</c:v>
                  </c:pt>
                  <c:pt idx="1">
                    <c:v>Q:1989/2</c:v>
                  </c:pt>
                  <c:pt idx="2">
                    <c:v>Q:1989/3</c:v>
                  </c:pt>
                  <c:pt idx="3">
                    <c:v>Q:1989/4</c:v>
                  </c:pt>
                  <c:pt idx="4">
                    <c:v>Q:1990/1</c:v>
                  </c:pt>
                  <c:pt idx="5">
                    <c:v>Q:1990/2</c:v>
                  </c:pt>
                  <c:pt idx="6">
                    <c:v>Q:1990/3</c:v>
                  </c:pt>
                  <c:pt idx="7">
                    <c:v>Q:1990/4</c:v>
                  </c:pt>
                  <c:pt idx="8">
                    <c:v>Q:1991/1</c:v>
                  </c:pt>
                  <c:pt idx="9">
                    <c:v>Q:1991/2</c:v>
                  </c:pt>
                  <c:pt idx="10">
                    <c:v>Q:1991/3</c:v>
                  </c:pt>
                  <c:pt idx="11">
                    <c:v>Q:1991/4</c:v>
                  </c:pt>
                  <c:pt idx="12">
                    <c:v>Q:1992/1</c:v>
                  </c:pt>
                  <c:pt idx="13">
                    <c:v>Q:1992/2</c:v>
                  </c:pt>
                  <c:pt idx="14">
                    <c:v>Q:1992/3</c:v>
                  </c:pt>
                  <c:pt idx="15">
                    <c:v>Q:1992/4</c:v>
                  </c:pt>
                  <c:pt idx="16">
                    <c:v>Q:1993/1</c:v>
                  </c:pt>
                  <c:pt idx="17">
                    <c:v>Q:1993/2</c:v>
                  </c:pt>
                  <c:pt idx="18">
                    <c:v>Q:1993/3</c:v>
                  </c:pt>
                  <c:pt idx="19">
                    <c:v>Q:1993/4</c:v>
                  </c:pt>
                  <c:pt idx="20">
                    <c:v>Q:1994/1</c:v>
                  </c:pt>
                  <c:pt idx="21">
                    <c:v>Q:1994/2</c:v>
                  </c:pt>
                  <c:pt idx="22">
                    <c:v>Q:1994/3</c:v>
                  </c:pt>
                  <c:pt idx="23">
                    <c:v>Q:1994/4</c:v>
                  </c:pt>
                  <c:pt idx="24">
                    <c:v>Q:1995/1</c:v>
                  </c:pt>
                  <c:pt idx="25">
                    <c:v>Q:1995/2</c:v>
                  </c:pt>
                  <c:pt idx="26">
                    <c:v>Q:1995/3</c:v>
                  </c:pt>
                  <c:pt idx="27">
                    <c:v>Q:1995/4</c:v>
                  </c:pt>
                  <c:pt idx="28">
                    <c:v>Q:1996/1</c:v>
                  </c:pt>
                  <c:pt idx="29">
                    <c:v>Q:1996/2</c:v>
                  </c:pt>
                  <c:pt idx="30">
                    <c:v>Q:1996/3</c:v>
                  </c:pt>
                  <c:pt idx="31">
                    <c:v>Q:1996/4</c:v>
                  </c:pt>
                  <c:pt idx="32">
                    <c:v>Q:1997/1</c:v>
                  </c:pt>
                  <c:pt idx="33">
                    <c:v>Q:1997/2</c:v>
                  </c:pt>
                </c:lvl>
              </c:multiLvlStrCache>
            </c:multiLvlStrRef>
          </c:cat>
          <c:val>
            <c:numRef>
              <c:f>[vartti_qs_kuvat_1510.xlsx]Kuviot!$C$85:$C$118</c:f>
              <c:numCache>
                <c:formatCode>General</c:formatCode>
                <c:ptCount val="34"/>
                <c:pt idx="0">
                  <c:v>97.876607290314965</c:v>
                </c:pt>
                <c:pt idx="1">
                  <c:v>99.168337855373366</c:v>
                </c:pt>
                <c:pt idx="2">
                  <c:v>99.398372065589243</c:v>
                </c:pt>
                <c:pt idx="3">
                  <c:v>100</c:v>
                </c:pt>
                <c:pt idx="4">
                  <c:v>98.755455939601276</c:v>
                </c:pt>
                <c:pt idx="5">
                  <c:v>99.050371593724194</c:v>
                </c:pt>
                <c:pt idx="6">
                  <c:v>97.681962958593843</c:v>
                </c:pt>
                <c:pt idx="7">
                  <c:v>96.655656482246073</c:v>
                </c:pt>
                <c:pt idx="8">
                  <c:v>95.192874837796396</c:v>
                </c:pt>
                <c:pt idx="9">
                  <c:v>95.004128819157714</c:v>
                </c:pt>
                <c:pt idx="10">
                  <c:v>95.240061342456059</c:v>
                </c:pt>
                <c:pt idx="11">
                  <c:v>94.37300931933467</c:v>
                </c:pt>
                <c:pt idx="12">
                  <c:v>92.249616609649635</c:v>
                </c:pt>
                <c:pt idx="13">
                  <c:v>90.851716409106999</c:v>
                </c:pt>
                <c:pt idx="14">
                  <c:v>90.727851834375372</c:v>
                </c:pt>
                <c:pt idx="15">
                  <c:v>89.925681255161024</c:v>
                </c:pt>
                <c:pt idx="16">
                  <c:v>88.6811371947623</c:v>
                </c:pt>
                <c:pt idx="17">
                  <c:v>88.250560339742833</c:v>
                </c:pt>
                <c:pt idx="18">
                  <c:v>88.26825527899021</c:v>
                </c:pt>
                <c:pt idx="19">
                  <c:v>88.928866344225554</c:v>
                </c:pt>
                <c:pt idx="20">
                  <c:v>90.1557154653769</c:v>
                </c:pt>
                <c:pt idx="21">
                  <c:v>89.943376194408401</c:v>
                </c:pt>
                <c:pt idx="22">
                  <c:v>91.294089890291374</c:v>
                </c:pt>
                <c:pt idx="23">
                  <c:v>92.054972277928513</c:v>
                </c:pt>
                <c:pt idx="24">
                  <c:v>94.951044001415596</c:v>
                </c:pt>
                <c:pt idx="25">
                  <c:v>95.428807361094727</c:v>
                </c:pt>
                <c:pt idx="26">
                  <c:v>95.328536038692931</c:v>
                </c:pt>
                <c:pt idx="27">
                  <c:v>95.859384216114194</c:v>
                </c:pt>
                <c:pt idx="28">
                  <c:v>97.853014037985133</c:v>
                </c:pt>
                <c:pt idx="29">
                  <c:v>97.735047776335975</c:v>
                </c:pt>
                <c:pt idx="30">
                  <c:v>99.439660257166452</c:v>
                </c:pt>
                <c:pt idx="31">
                  <c:v>100.86705202312139</c:v>
                </c:pt>
                <c:pt idx="32">
                  <c:v>99.734575911289369</c:v>
                </c:pt>
                <c:pt idx="33">
                  <c:v>102.93735991506429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[vartti_qs_kuvat_1510.xlsx]Kuviot!$D$84</c:f>
              <c:strCache>
                <c:ptCount val="1"/>
                <c:pt idx="0">
                  <c:v>2007/4=100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multiLvlStrRef>
              <c:f>[vartti_qs_kuvat_1510.xlsx]Kuviot!$A$85:$B$118</c:f>
              <c:multiLvlStrCache>
                <c:ptCount val="34"/>
                <c:lvl>
                  <c:pt idx="0">
                    <c:v>Q:2007/1</c:v>
                  </c:pt>
                  <c:pt idx="1">
                    <c:v>Q:2007/2</c:v>
                  </c:pt>
                  <c:pt idx="2">
                    <c:v>Q:2007/3</c:v>
                  </c:pt>
                  <c:pt idx="3">
                    <c:v>Q:2007/4</c:v>
                  </c:pt>
                  <c:pt idx="4">
                    <c:v>Q:2008/1</c:v>
                  </c:pt>
                  <c:pt idx="5">
                    <c:v>Q:2008/2</c:v>
                  </c:pt>
                  <c:pt idx="6">
                    <c:v>Q:2008/3</c:v>
                  </c:pt>
                  <c:pt idx="7">
                    <c:v>Q:2008/4</c:v>
                  </c:pt>
                  <c:pt idx="8">
                    <c:v>Q:2009/1</c:v>
                  </c:pt>
                  <c:pt idx="9">
                    <c:v>Q:2009/2</c:v>
                  </c:pt>
                  <c:pt idx="10">
                    <c:v>Q:2009/3</c:v>
                  </c:pt>
                  <c:pt idx="11">
                    <c:v>Q:2009/4</c:v>
                  </c:pt>
                  <c:pt idx="12">
                    <c:v>Q:2010/1</c:v>
                  </c:pt>
                  <c:pt idx="13">
                    <c:v>Q:2010/2</c:v>
                  </c:pt>
                  <c:pt idx="14">
                    <c:v>Q:2010/3</c:v>
                  </c:pt>
                  <c:pt idx="15">
                    <c:v>Q:2010/4</c:v>
                  </c:pt>
                  <c:pt idx="16">
                    <c:v>Q:2011/1</c:v>
                  </c:pt>
                  <c:pt idx="17">
                    <c:v>Q:2011/2</c:v>
                  </c:pt>
                  <c:pt idx="18">
                    <c:v>Q:2011/3</c:v>
                  </c:pt>
                  <c:pt idx="19">
                    <c:v>Q:2011/4</c:v>
                  </c:pt>
                  <c:pt idx="20">
                    <c:v>Q:2012/1</c:v>
                  </c:pt>
                  <c:pt idx="21">
                    <c:v>Q:2012/2</c:v>
                  </c:pt>
                  <c:pt idx="22">
                    <c:v>Q:2012/3</c:v>
                  </c:pt>
                  <c:pt idx="23">
                    <c:v>Q:2012/4</c:v>
                  </c:pt>
                  <c:pt idx="24">
                    <c:v>Q:2013/1</c:v>
                  </c:pt>
                  <c:pt idx="25">
                    <c:v>Q:2013/2</c:v>
                  </c:pt>
                  <c:pt idx="26">
                    <c:v>Q:2013/3</c:v>
                  </c:pt>
                  <c:pt idx="27">
                    <c:v>Q:2013/4</c:v>
                  </c:pt>
                  <c:pt idx="28">
                    <c:v>Q:2014/1</c:v>
                  </c:pt>
                  <c:pt idx="29">
                    <c:v>Q:2014/2</c:v>
                  </c:pt>
                  <c:pt idx="30">
                    <c:v>Q:2014/3</c:v>
                  </c:pt>
                  <c:pt idx="31">
                    <c:v>Q:2014/4</c:v>
                  </c:pt>
                  <c:pt idx="32">
                    <c:v>Q:2015/1</c:v>
                  </c:pt>
                  <c:pt idx="33">
                    <c:v>Q:2015/2</c:v>
                  </c:pt>
                </c:lvl>
                <c:lvl>
                  <c:pt idx="0">
                    <c:v>Q:1989/1</c:v>
                  </c:pt>
                  <c:pt idx="1">
                    <c:v>Q:1989/2</c:v>
                  </c:pt>
                  <c:pt idx="2">
                    <c:v>Q:1989/3</c:v>
                  </c:pt>
                  <c:pt idx="3">
                    <c:v>Q:1989/4</c:v>
                  </c:pt>
                  <c:pt idx="4">
                    <c:v>Q:1990/1</c:v>
                  </c:pt>
                  <c:pt idx="5">
                    <c:v>Q:1990/2</c:v>
                  </c:pt>
                  <c:pt idx="6">
                    <c:v>Q:1990/3</c:v>
                  </c:pt>
                  <c:pt idx="7">
                    <c:v>Q:1990/4</c:v>
                  </c:pt>
                  <c:pt idx="8">
                    <c:v>Q:1991/1</c:v>
                  </c:pt>
                  <c:pt idx="9">
                    <c:v>Q:1991/2</c:v>
                  </c:pt>
                  <c:pt idx="10">
                    <c:v>Q:1991/3</c:v>
                  </c:pt>
                  <c:pt idx="11">
                    <c:v>Q:1991/4</c:v>
                  </c:pt>
                  <c:pt idx="12">
                    <c:v>Q:1992/1</c:v>
                  </c:pt>
                  <c:pt idx="13">
                    <c:v>Q:1992/2</c:v>
                  </c:pt>
                  <c:pt idx="14">
                    <c:v>Q:1992/3</c:v>
                  </c:pt>
                  <c:pt idx="15">
                    <c:v>Q:1992/4</c:v>
                  </c:pt>
                  <c:pt idx="16">
                    <c:v>Q:1993/1</c:v>
                  </c:pt>
                  <c:pt idx="17">
                    <c:v>Q:1993/2</c:v>
                  </c:pt>
                  <c:pt idx="18">
                    <c:v>Q:1993/3</c:v>
                  </c:pt>
                  <c:pt idx="19">
                    <c:v>Q:1993/4</c:v>
                  </c:pt>
                  <c:pt idx="20">
                    <c:v>Q:1994/1</c:v>
                  </c:pt>
                  <c:pt idx="21">
                    <c:v>Q:1994/2</c:v>
                  </c:pt>
                  <c:pt idx="22">
                    <c:v>Q:1994/3</c:v>
                  </c:pt>
                  <c:pt idx="23">
                    <c:v>Q:1994/4</c:v>
                  </c:pt>
                  <c:pt idx="24">
                    <c:v>Q:1995/1</c:v>
                  </c:pt>
                  <c:pt idx="25">
                    <c:v>Q:1995/2</c:v>
                  </c:pt>
                  <c:pt idx="26">
                    <c:v>Q:1995/3</c:v>
                  </c:pt>
                  <c:pt idx="27">
                    <c:v>Q:1995/4</c:v>
                  </c:pt>
                  <c:pt idx="28">
                    <c:v>Q:1996/1</c:v>
                  </c:pt>
                  <c:pt idx="29">
                    <c:v>Q:1996/2</c:v>
                  </c:pt>
                  <c:pt idx="30">
                    <c:v>Q:1996/3</c:v>
                  </c:pt>
                  <c:pt idx="31">
                    <c:v>Q:1996/4</c:v>
                  </c:pt>
                  <c:pt idx="32">
                    <c:v>Q:1997/1</c:v>
                  </c:pt>
                  <c:pt idx="33">
                    <c:v>Q:1997/2</c:v>
                  </c:pt>
                </c:lvl>
              </c:multiLvlStrCache>
            </c:multiLvlStrRef>
          </c:cat>
          <c:val>
            <c:numRef>
              <c:f>[vartti_qs_kuvat_1510.xlsx]Kuviot!$D$85:$D$118</c:f>
              <c:numCache>
                <c:formatCode>General</c:formatCode>
                <c:ptCount val="34"/>
                <c:pt idx="0">
                  <c:v>99.046215563469644</c:v>
                </c:pt>
                <c:pt idx="1">
                  <c:v>98.780138360145727</c:v>
                </c:pt>
                <c:pt idx="2">
                  <c:v>100.13508534937984</c:v>
                </c:pt>
                <c:pt idx="3">
                  <c:v>100</c:v>
                </c:pt>
                <c:pt idx="4">
                  <c:v>102.64849154693192</c:v>
                </c:pt>
                <c:pt idx="5">
                  <c:v>102.19002005812763</c:v>
                </c:pt>
                <c:pt idx="6">
                  <c:v>101.13389823570347</c:v>
                </c:pt>
                <c:pt idx="7">
                  <c:v>100.42572352531828</c:v>
                </c:pt>
                <c:pt idx="8">
                  <c:v>98.407630275492238</c:v>
                </c:pt>
                <c:pt idx="9">
                  <c:v>98.096524622375043</c:v>
                </c:pt>
                <c:pt idx="10">
                  <c:v>98.870195259732284</c:v>
                </c:pt>
                <c:pt idx="11">
                  <c:v>100.02046747717877</c:v>
                </c:pt>
                <c:pt idx="12">
                  <c:v>99.893569118670428</c:v>
                </c:pt>
                <c:pt idx="13">
                  <c:v>101.05202832698842</c:v>
                </c:pt>
                <c:pt idx="14">
                  <c:v>102.48884522493758</c:v>
                </c:pt>
                <c:pt idx="15">
                  <c:v>104.08530844488108</c:v>
                </c:pt>
                <c:pt idx="16">
                  <c:v>102.9268492365631</c:v>
                </c:pt>
                <c:pt idx="17">
                  <c:v>105.41569446150068</c:v>
                </c:pt>
                <c:pt idx="18">
                  <c:v>105.66130418764583</c:v>
                </c:pt>
                <c:pt idx="19">
                  <c:v>105.4566294158582</c:v>
                </c:pt>
                <c:pt idx="20">
                  <c:v>107.82266977772319</c:v>
                </c:pt>
                <c:pt idx="21">
                  <c:v>102.96369069548487</c:v>
                </c:pt>
                <c:pt idx="22">
                  <c:v>104.70342625567973</c:v>
                </c:pt>
                <c:pt idx="23">
                  <c:v>105.38294649801466</c:v>
                </c:pt>
                <c:pt idx="24">
                  <c:v>104.34729215276926</c:v>
                </c:pt>
                <c:pt idx="25">
                  <c:v>104.65839780588645</c:v>
                </c:pt>
                <c:pt idx="26">
                  <c:v>105.33791804822138</c:v>
                </c:pt>
                <c:pt idx="27">
                  <c:v>105.19464570797004</c:v>
                </c:pt>
                <c:pt idx="28">
                  <c:v>105.17417823079127</c:v>
                </c:pt>
                <c:pt idx="29">
                  <c:v>105.18645871709853</c:v>
                </c:pt>
                <c:pt idx="30">
                  <c:v>105.89872692291948</c:v>
                </c:pt>
                <c:pt idx="31">
                  <c:v>105.43206844324368</c:v>
                </c:pt>
                <c:pt idx="32">
                  <c:v>106.19345859429367</c:v>
                </c:pt>
                <c:pt idx="33">
                  <c:v>106.02562528142781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889792"/>
        <c:axId val="39502976"/>
      </c:lineChart>
      <c:catAx>
        <c:axId val="137889792"/>
        <c:scaling>
          <c:orientation val="minMax"/>
        </c:scaling>
        <c:delete val="0"/>
        <c:axPos val="b"/>
        <c:majorGridlines/>
        <c:minorGridlines/>
        <c:majorTickMark val="in"/>
        <c:minorTickMark val="none"/>
        <c:tickLblPos val="nextTo"/>
        <c:crossAx val="39502976"/>
        <c:crosses val="autoZero"/>
        <c:auto val="1"/>
        <c:lblAlgn val="ctr"/>
        <c:lblOffset val="100"/>
        <c:tickLblSkip val="4"/>
        <c:tickMarkSkip val="4"/>
        <c:noMultiLvlLbl val="1"/>
      </c:catAx>
      <c:valAx>
        <c:axId val="39502976"/>
        <c:scaling>
          <c:orientation val="minMax"/>
          <c:min val="80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1378897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103416435826406"/>
          <c:y val="0.10182317438242477"/>
          <c:w val="0.32531855955678668"/>
          <c:h val="4.9763774135873587E-2"/>
        </c:manualLayout>
      </c:layout>
      <c:overlay val="0"/>
      <c:txPr>
        <a:bodyPr/>
        <a:lstStyle/>
        <a:p>
          <a:pPr>
            <a:defRPr sz="1600"/>
          </a:pPr>
          <a:endParaRPr lang="fi-F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 sz="1400" dirty="0" err="1" smtClean="0"/>
              <a:t>Förändring</a:t>
            </a:r>
            <a:r>
              <a:rPr lang="fi-FI" sz="1400" dirty="0" smtClean="0"/>
              <a:t> i </a:t>
            </a:r>
            <a:r>
              <a:rPr lang="fi-FI" sz="1400" dirty="0" err="1" smtClean="0"/>
              <a:t>nettoutlåningen</a:t>
            </a:r>
            <a:r>
              <a:rPr lang="fi-FI" sz="1400" dirty="0" smtClean="0"/>
              <a:t>  </a:t>
            </a:r>
            <a:r>
              <a:rPr lang="fi-FI" sz="1400" dirty="0" err="1" smtClean="0"/>
              <a:t>och</a:t>
            </a:r>
            <a:r>
              <a:rPr lang="fi-FI" sz="1400" dirty="0" smtClean="0"/>
              <a:t> </a:t>
            </a:r>
            <a:r>
              <a:rPr lang="fi-FI" sz="1400" dirty="0" err="1" smtClean="0"/>
              <a:t>den</a:t>
            </a:r>
            <a:r>
              <a:rPr lang="fi-FI" sz="1400" dirty="0" smtClean="0"/>
              <a:t> </a:t>
            </a:r>
            <a:r>
              <a:rPr lang="fi-FI" sz="1400" dirty="0" err="1" smtClean="0"/>
              <a:t>konjunkturrensade</a:t>
            </a:r>
            <a:r>
              <a:rPr lang="fi-FI" sz="1400" dirty="0" smtClean="0"/>
              <a:t> </a:t>
            </a:r>
            <a:r>
              <a:rPr lang="fi-FI" sz="1400" dirty="0" err="1" smtClean="0"/>
              <a:t>nettoutlåningen</a:t>
            </a:r>
            <a:r>
              <a:rPr lang="fi-FI" sz="1400" dirty="0" smtClean="0"/>
              <a:t>  </a:t>
            </a:r>
            <a:r>
              <a:rPr lang="fi-FI" sz="1400" dirty="0" err="1" smtClean="0"/>
              <a:t>från</a:t>
            </a:r>
            <a:r>
              <a:rPr lang="fi-FI" sz="1400" dirty="0" smtClean="0"/>
              <a:t> </a:t>
            </a:r>
            <a:r>
              <a:rPr lang="fi-FI" sz="1400" dirty="0"/>
              <a:t>2008 </a:t>
            </a:r>
            <a:r>
              <a:rPr lang="fi-FI" sz="1400" dirty="0" err="1" smtClean="0"/>
              <a:t>till</a:t>
            </a:r>
            <a:r>
              <a:rPr lang="fi-FI" sz="1400" dirty="0" smtClean="0"/>
              <a:t> </a:t>
            </a:r>
            <a:r>
              <a:rPr lang="fi-FI" sz="1400" dirty="0"/>
              <a:t>2015, </a:t>
            </a:r>
            <a:r>
              <a:rPr lang="fi-FI" sz="1400" dirty="0" err="1" smtClean="0"/>
              <a:t>procent</a:t>
            </a:r>
            <a:r>
              <a:rPr lang="fi-FI" sz="1400" dirty="0" smtClean="0"/>
              <a:t> av BNP</a:t>
            </a:r>
            <a:endParaRPr lang="fi-FI" sz="1400" dirty="0"/>
          </a:p>
        </c:rich>
      </c:tx>
      <c:layout>
        <c:manualLayout>
          <c:xMode val="edge"/>
          <c:yMode val="edge"/>
          <c:x val="0.12890643683866163"/>
          <c:y val="4.051914759039688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40034895351548"/>
          <c:y val="0.17499844962415101"/>
          <c:w val="0.78417225067496932"/>
          <c:h val="0.7083781912069063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Sheet1!$B$7:$B$36</c:f>
              <c:numCache>
                <c:formatCode>0.0</c:formatCode>
                <c:ptCount val="30"/>
                <c:pt idx="0" formatCode="General">
                  <c:v>-0.1</c:v>
                </c:pt>
                <c:pt idx="1">
                  <c:v>0.1</c:v>
                </c:pt>
                <c:pt idx="2">
                  <c:v>0.1</c:v>
                </c:pt>
                <c:pt idx="3">
                  <c:v>-1.5</c:v>
                </c:pt>
                <c:pt idx="4">
                  <c:v>-4.5999999999999996</c:v>
                </c:pt>
                <c:pt idx="5">
                  <c:v>0.1</c:v>
                </c:pt>
                <c:pt idx="6">
                  <c:v>-4.7</c:v>
                </c:pt>
                <c:pt idx="7">
                  <c:v>0.6</c:v>
                </c:pt>
                <c:pt idx="8">
                  <c:v>2.4</c:v>
                </c:pt>
                <c:pt idx="9">
                  <c:v>4.2</c:v>
                </c:pt>
                <c:pt idx="10">
                  <c:v>7.8</c:v>
                </c:pt>
                <c:pt idx="11">
                  <c:v>-0.1</c:v>
                </c:pt>
                <c:pt idx="12">
                  <c:v>-0.6</c:v>
                </c:pt>
                <c:pt idx="13">
                  <c:v>0.1</c:v>
                </c:pt>
                <c:pt idx="14">
                  <c:v>-2</c:v>
                </c:pt>
                <c:pt idx="15">
                  <c:v>2.6</c:v>
                </c:pt>
                <c:pt idx="16">
                  <c:v>1.7</c:v>
                </c:pt>
                <c:pt idx="17">
                  <c:v>-3.3</c:v>
                </c:pt>
                <c:pt idx="18">
                  <c:v>1.2</c:v>
                </c:pt>
                <c:pt idx="19">
                  <c:v>2.2999999999999998</c:v>
                </c:pt>
                <c:pt idx="20">
                  <c:v>-1.8</c:v>
                </c:pt>
                <c:pt idx="21">
                  <c:v>-0.6</c:v>
                </c:pt>
                <c:pt idx="22">
                  <c:v>0.9</c:v>
                </c:pt>
                <c:pt idx="23">
                  <c:v>0.7</c:v>
                </c:pt>
                <c:pt idx="24">
                  <c:v>4</c:v>
                </c:pt>
                <c:pt idx="25">
                  <c:v>-1.1000000000000001</c:v>
                </c:pt>
                <c:pt idx="26">
                  <c:v>-0.4</c:v>
                </c:pt>
                <c:pt idx="27">
                  <c:v>-7.5</c:v>
                </c:pt>
                <c:pt idx="28">
                  <c:v>-3.4</c:v>
                </c:pt>
                <c:pt idx="29">
                  <c:v>0.6</c:v>
                </c:pt>
              </c:numCache>
            </c:numRef>
          </c:xVal>
          <c:yVal>
            <c:numRef>
              <c:f>Sheet1!$C$7:$C$36</c:f>
              <c:numCache>
                <c:formatCode>0.0</c:formatCode>
                <c:ptCount val="30"/>
                <c:pt idx="0" formatCode="General">
                  <c:v>1.7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0.4</c:v>
                </c:pt>
                <c:pt idx="4">
                  <c:v>-2.9</c:v>
                </c:pt>
                <c:pt idx="5">
                  <c:v>2.4</c:v>
                </c:pt>
                <c:pt idx="6">
                  <c:v>-2</c:v>
                </c:pt>
                <c:pt idx="7">
                  <c:v>2</c:v>
                </c:pt>
                <c:pt idx="8">
                  <c:v>4.3</c:v>
                </c:pt>
                <c:pt idx="9">
                  <c:v>4.2</c:v>
                </c:pt>
                <c:pt idx="10">
                  <c:v>12.6</c:v>
                </c:pt>
                <c:pt idx="11">
                  <c:v>2.7</c:v>
                </c:pt>
                <c:pt idx="12">
                  <c:v>1.7</c:v>
                </c:pt>
                <c:pt idx="13">
                  <c:v>2.6</c:v>
                </c:pt>
                <c:pt idx="14">
                  <c:v>2.6</c:v>
                </c:pt>
                <c:pt idx="15">
                  <c:v>3.3</c:v>
                </c:pt>
                <c:pt idx="16">
                  <c:v>4.0999999999999996</c:v>
                </c:pt>
                <c:pt idx="17">
                  <c:v>-1.9</c:v>
                </c:pt>
                <c:pt idx="18">
                  <c:v>2.2999999999999998</c:v>
                </c:pt>
                <c:pt idx="19">
                  <c:v>3.2</c:v>
                </c:pt>
                <c:pt idx="20">
                  <c:v>1</c:v>
                </c:pt>
                <c:pt idx="21">
                  <c:v>1.2</c:v>
                </c:pt>
                <c:pt idx="22">
                  <c:v>2.8</c:v>
                </c:pt>
                <c:pt idx="23">
                  <c:v>2.2999999999999998</c:v>
                </c:pt>
                <c:pt idx="24">
                  <c:v>7.3</c:v>
                </c:pt>
                <c:pt idx="25">
                  <c:v>2.8</c:v>
                </c:pt>
                <c:pt idx="26">
                  <c:v>3.6</c:v>
                </c:pt>
                <c:pt idx="27">
                  <c:v>-3.8</c:v>
                </c:pt>
                <c:pt idx="28">
                  <c:v>-2.5</c:v>
                </c:pt>
                <c:pt idx="29">
                  <c:v>0.9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13984"/>
        <c:axId val="38314560"/>
      </c:scatterChart>
      <c:valAx>
        <c:axId val="38313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 err="1" smtClean="0"/>
                  <a:t>Förändring</a:t>
                </a:r>
                <a:r>
                  <a:rPr lang="fi-FI" baseline="0" dirty="0" smtClean="0"/>
                  <a:t> i </a:t>
                </a:r>
                <a:r>
                  <a:rPr lang="fi-FI" dirty="0" err="1" smtClean="0"/>
                  <a:t>nettoutlåningen</a:t>
                </a:r>
                <a:r>
                  <a:rPr lang="fi-FI" dirty="0" smtClean="0"/>
                  <a:t>,</a:t>
                </a:r>
                <a:r>
                  <a:rPr lang="fi-FI" baseline="0" dirty="0" smtClean="0"/>
                  <a:t> </a:t>
                </a:r>
                <a:r>
                  <a:rPr lang="fi-FI" baseline="0" dirty="0"/>
                  <a:t>% </a:t>
                </a:r>
                <a:r>
                  <a:rPr lang="fi-FI" baseline="0" dirty="0" smtClean="0"/>
                  <a:t>av BNP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38314560"/>
        <c:crosses val="autoZero"/>
        <c:crossBetween val="midCat"/>
      </c:valAx>
      <c:valAx>
        <c:axId val="38314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dirty="0" err="1" smtClean="0"/>
                  <a:t>Förändring</a:t>
                </a:r>
                <a:r>
                  <a:rPr lang="fi-FI" baseline="0" dirty="0" smtClean="0"/>
                  <a:t>  i  </a:t>
                </a:r>
                <a:r>
                  <a:rPr lang="fi-FI" baseline="0" dirty="0" err="1" smtClean="0"/>
                  <a:t>den</a:t>
                </a:r>
                <a:r>
                  <a:rPr lang="fi-FI" baseline="0" dirty="0" smtClean="0"/>
                  <a:t> 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konjunkturrensade</a:t>
                </a:r>
                <a:r>
                  <a:rPr lang="fi-FI" baseline="0" dirty="0" smtClean="0"/>
                  <a:t> </a:t>
                </a:r>
                <a:r>
                  <a:rPr lang="fi-FI" dirty="0" smtClean="0"/>
                  <a:t> </a:t>
                </a:r>
                <a:r>
                  <a:rPr lang="fi-FI" dirty="0" err="1"/>
                  <a:t>net</a:t>
                </a:r>
                <a:r>
                  <a:rPr lang="fi-FI" dirty="0"/>
                  <a:t> </a:t>
                </a:r>
                <a:r>
                  <a:rPr lang="fi-FI" dirty="0" err="1" smtClean="0"/>
                  <a:t>toutllåninge</a:t>
                </a:r>
                <a:r>
                  <a:rPr lang="fi-FI" baseline="0" dirty="0" err="1" smtClean="0"/>
                  <a:t>n</a:t>
                </a:r>
                <a:r>
                  <a:rPr lang="fi-FI" dirty="0" smtClean="0"/>
                  <a:t>, </a:t>
                </a:r>
                <a:r>
                  <a:rPr lang="fi-FI" dirty="0"/>
                  <a:t>% of GDP</a:t>
                </a:r>
              </a:p>
            </c:rich>
          </c:tx>
          <c:layout>
            <c:manualLayout>
              <c:xMode val="edge"/>
              <c:yMode val="edge"/>
              <c:x val="4.7363821642638512E-2"/>
              <c:y val="0.28143818247694424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crossAx val="3831398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 sz="1400" dirty="0"/>
              <a:t>FIN </a:t>
            </a:r>
            <a:r>
              <a:rPr lang="fi-FI" sz="1400" dirty="0" err="1" smtClean="0"/>
              <a:t>Finanspolitik</a:t>
            </a:r>
            <a:r>
              <a:rPr lang="fi-FI" sz="1400" dirty="0" smtClean="0"/>
              <a:t> </a:t>
            </a:r>
            <a:r>
              <a:rPr lang="fi-FI" sz="1400" dirty="0" err="1" smtClean="0"/>
              <a:t>och</a:t>
            </a:r>
            <a:r>
              <a:rPr lang="fi-FI" sz="1400" dirty="0" smtClean="0"/>
              <a:t> </a:t>
            </a:r>
            <a:r>
              <a:rPr lang="fi-FI" sz="1400" dirty="0" err="1" smtClean="0"/>
              <a:t>tillväxt</a:t>
            </a:r>
            <a:r>
              <a:rPr lang="fi-FI" sz="1400" dirty="0" smtClean="0"/>
              <a:t> </a:t>
            </a:r>
            <a:r>
              <a:rPr lang="fi-FI" sz="1400" baseline="0" dirty="0" err="1" smtClean="0"/>
              <a:t>procent</a:t>
            </a:r>
            <a:r>
              <a:rPr lang="fi-FI" sz="1400" baseline="0" dirty="0" smtClean="0"/>
              <a:t> av BNP</a:t>
            </a:r>
            <a:endParaRPr lang="fi-FI" dirty="0"/>
          </a:p>
        </c:rich>
      </c:tx>
      <c:layout>
        <c:manualLayout>
          <c:xMode val="edge"/>
          <c:yMode val="edge"/>
          <c:x val="0.10799798285426124"/>
          <c:y val="5.22306795608967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705651581751976E-2"/>
          <c:y val="0.17439974702620992"/>
          <c:w val="0.68761146914124383"/>
          <c:h val="0.64539709710748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'kuviot (2)'!$A$12</c:f>
              <c:strCache>
                <c:ptCount val="1"/>
                <c:pt idx="0">
                  <c:v>Konjunkturrensad nettoutlåning (EC)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'kuviot (2)'!$B$11:$K$11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2015*</c:v>
                </c:pt>
                <c:pt idx="8">
                  <c:v>2016*</c:v>
                </c:pt>
                <c:pt idx="9">
                  <c:v>2017*</c:v>
                </c:pt>
              </c:strCache>
            </c:strRef>
          </c:cat>
          <c:val>
            <c:numRef>
              <c:f>'kuviot (2)'!$B$12:$K$12</c:f>
              <c:numCache>
                <c:formatCode>General</c:formatCode>
                <c:ptCount val="10"/>
                <c:pt idx="0">
                  <c:v>-0.46559999999999979</c:v>
                </c:pt>
                <c:pt idx="1">
                  <c:v>-1.6088</c:v>
                </c:pt>
                <c:pt idx="2">
                  <c:v>-1.609</c:v>
                </c:pt>
                <c:pt idx="3">
                  <c:v>0.26119999999999999</c:v>
                </c:pt>
                <c:pt idx="4">
                  <c:v>-0.28870000000000007</c:v>
                </c:pt>
                <c:pt idx="5">
                  <c:v>0.16020000000000012</c:v>
                </c:pt>
                <c:pt idx="6">
                  <c:v>-0.61109999999999998</c:v>
                </c:pt>
                <c:pt idx="7">
                  <c:v>-8.0699999999999994E-2</c:v>
                </c:pt>
                <c:pt idx="8">
                  <c:v>0.22229999999999994</c:v>
                </c:pt>
                <c:pt idx="9">
                  <c:v>2.750000000000008E-2</c:v>
                </c:pt>
              </c:numCache>
            </c:numRef>
          </c:val>
        </c:ser>
        <c:ser>
          <c:idx val="1"/>
          <c:order val="1"/>
          <c:tx>
            <c:strRef>
              <c:f>'kuviot (2)'!$A$13</c:f>
              <c:strCache>
                <c:ptCount val="1"/>
                <c:pt idx="0">
                  <c:v>Konjunkturrensad nettoutlåning (OECD)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'kuviot (2)'!$B$11:$K$11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2015*</c:v>
                </c:pt>
                <c:pt idx="8">
                  <c:v>2016*</c:v>
                </c:pt>
                <c:pt idx="9">
                  <c:v>2017*</c:v>
                </c:pt>
              </c:strCache>
            </c:strRef>
          </c:cat>
          <c:val>
            <c:numRef>
              <c:f>'kuviot (2)'!$B$13:$K$13</c:f>
              <c:numCache>
                <c:formatCode>General</c:formatCode>
                <c:ptCount val="10"/>
                <c:pt idx="0">
                  <c:v>-0.9700000000000002</c:v>
                </c:pt>
                <c:pt idx="1">
                  <c:v>-3.375</c:v>
                </c:pt>
                <c:pt idx="2">
                  <c:v>-0.93299999999999983</c:v>
                </c:pt>
                <c:pt idx="3">
                  <c:v>0.63299999999999979</c:v>
                </c:pt>
                <c:pt idx="4">
                  <c:v>-0.40900000000000003</c:v>
                </c:pt>
                <c:pt idx="5">
                  <c:v>0.51200000000000001</c:v>
                </c:pt>
                <c:pt idx="6">
                  <c:v>0.20999999999999996</c:v>
                </c:pt>
                <c:pt idx="7">
                  <c:v>0.46000000000000008</c:v>
                </c:pt>
                <c:pt idx="8">
                  <c:v>0.23900000000000005</c:v>
                </c:pt>
              </c:numCache>
            </c:numRef>
          </c:val>
        </c:ser>
        <c:ser>
          <c:idx val="2"/>
          <c:order val="2"/>
          <c:tx>
            <c:strRef>
              <c:f>'kuviot (2)'!$A$14</c:f>
              <c:strCache>
                <c:ptCount val="1"/>
                <c:pt idx="0">
                  <c:v>Diskretionär fiskal strävan (Kuusi)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'kuviot (2)'!$B$11:$K$11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2015*</c:v>
                </c:pt>
                <c:pt idx="8">
                  <c:v>2016*</c:v>
                </c:pt>
                <c:pt idx="9">
                  <c:v>2017*</c:v>
                </c:pt>
              </c:strCache>
            </c:strRef>
          </c:cat>
          <c:val>
            <c:numRef>
              <c:f>'kuviot (2)'!$B$14:$K$14</c:f>
              <c:numCache>
                <c:formatCode>General</c:formatCode>
                <c:ptCount val="10"/>
                <c:pt idx="0">
                  <c:v>-1.327115020241477</c:v>
                </c:pt>
                <c:pt idx="1">
                  <c:v>-2.3530979099006379</c:v>
                </c:pt>
                <c:pt idx="2">
                  <c:v>-0.79321618525762283</c:v>
                </c:pt>
                <c:pt idx="3">
                  <c:v>0.46678317554803606</c:v>
                </c:pt>
                <c:pt idx="4">
                  <c:v>-2.946896479261063E-2</c:v>
                </c:pt>
                <c:pt idx="5">
                  <c:v>0.92938502483862329</c:v>
                </c:pt>
                <c:pt idx="6">
                  <c:v>0.1676128838488832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346624"/>
        <c:axId val="38439744"/>
      </c:barChart>
      <c:lineChart>
        <c:grouping val="standard"/>
        <c:varyColors val="0"/>
        <c:ser>
          <c:idx val="3"/>
          <c:order val="3"/>
          <c:tx>
            <c:strRef>
              <c:f>'kuviot (2)'!$A$15</c:f>
              <c:strCache>
                <c:ptCount val="1"/>
                <c:pt idx="0">
                  <c:v>BNP tillväxt  (EC)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'kuviot (2)'!$B$11:$K$11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2015*</c:v>
                </c:pt>
                <c:pt idx="8">
                  <c:v>2016*</c:v>
                </c:pt>
                <c:pt idx="9">
                  <c:v>2017*</c:v>
                </c:pt>
              </c:strCache>
            </c:strRef>
          </c:cat>
          <c:val>
            <c:numRef>
              <c:f>'kuviot (2)'!$B$15:$K$15</c:f>
              <c:numCache>
                <c:formatCode>General</c:formatCode>
                <c:ptCount val="10"/>
                <c:pt idx="0">
                  <c:v>0.72066848740991729</c:v>
                </c:pt>
                <c:pt idx="1">
                  <c:v>-8.2690365582710577</c:v>
                </c:pt>
                <c:pt idx="2">
                  <c:v>2.9923375022018712</c:v>
                </c:pt>
                <c:pt idx="3">
                  <c:v>2.5708177445216474</c:v>
                </c:pt>
                <c:pt idx="4">
                  <c:v>-1.4261893595956412</c:v>
                </c:pt>
                <c:pt idx="5">
                  <c:v>-1.1211959423384994</c:v>
                </c:pt>
                <c:pt idx="6">
                  <c:v>-0.40470029724354994</c:v>
                </c:pt>
                <c:pt idx="7">
                  <c:v>0.33999838965083501</c:v>
                </c:pt>
                <c:pt idx="8">
                  <c:v>0.66078776686688157</c:v>
                </c:pt>
                <c:pt idx="9">
                  <c:v>1.1138711206630827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'kuviot (2)'!$A$16</c:f>
              <c:strCache>
                <c:ptCount val="1"/>
                <c:pt idx="0">
                  <c:v>Sysselsättningstillväxt (EC)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ymbol val="none"/>
          </c:marker>
          <c:cat>
            <c:strRef>
              <c:f>'kuviot (2)'!$B$11:$K$11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2015*</c:v>
                </c:pt>
                <c:pt idx="8">
                  <c:v>2016*</c:v>
                </c:pt>
                <c:pt idx="9">
                  <c:v>2017*</c:v>
                </c:pt>
              </c:strCache>
            </c:strRef>
          </c:cat>
          <c:val>
            <c:numRef>
              <c:f>'kuviot (2)'!$B$16:$K$16</c:f>
              <c:numCache>
                <c:formatCode>General</c:formatCode>
                <c:ptCount val="10"/>
                <c:pt idx="0">
                  <c:v>2.225856635685497</c:v>
                </c:pt>
                <c:pt idx="1">
                  <c:v>-2.4076169664806581</c:v>
                </c:pt>
                <c:pt idx="2">
                  <c:v>-0.68772491003597835</c:v>
                </c:pt>
                <c:pt idx="3">
                  <c:v>1.2762702310975045</c:v>
                </c:pt>
                <c:pt idx="4">
                  <c:v>0.87855297157622381</c:v>
                </c:pt>
                <c:pt idx="5">
                  <c:v>-0.70933165195460279</c:v>
                </c:pt>
                <c:pt idx="6">
                  <c:v>-0.83743451341482422</c:v>
                </c:pt>
                <c:pt idx="7">
                  <c:v>-0.39871923153892291</c:v>
                </c:pt>
                <c:pt idx="8">
                  <c:v>0.26670277890071081</c:v>
                </c:pt>
                <c:pt idx="9">
                  <c:v>0.60015830552966853</c:v>
                </c:pt>
              </c:numCache>
            </c:numRef>
          </c:val>
          <c:smooth val="0"/>
        </c:ser>
        <c:ser>
          <c:idx val="5"/>
          <c:order val="5"/>
          <c:marker>
            <c:symbol val="none"/>
          </c:marker>
          <c:cat>
            <c:strRef>
              <c:f>'kuviot (2)'!$B$11:$K$11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2015*</c:v>
                </c:pt>
                <c:pt idx="8">
                  <c:v>2016*</c:v>
                </c:pt>
                <c:pt idx="9">
                  <c:v>2017*</c:v>
                </c:pt>
              </c:strCache>
            </c:strRef>
          </c:cat>
          <c:val>
            <c:numRef>
              <c:f>'kuviot (2)'!$B$25:$H$25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46624"/>
        <c:axId val="38439744"/>
      </c:lineChart>
      <c:catAx>
        <c:axId val="144346624"/>
        <c:scaling>
          <c:orientation val="minMax"/>
        </c:scaling>
        <c:delete val="0"/>
        <c:axPos val="b"/>
        <c:majorTickMark val="in"/>
        <c:minorTickMark val="none"/>
        <c:tickLblPos val="low"/>
        <c:crossAx val="38439744"/>
        <c:crosses val="autoZero"/>
        <c:auto val="1"/>
        <c:lblAlgn val="ctr"/>
        <c:lblOffset val="100"/>
        <c:noMultiLvlLbl val="0"/>
      </c:catAx>
      <c:valAx>
        <c:axId val="3843974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/>
                  <a:t>%</a:t>
                </a:r>
              </a:p>
            </c:rich>
          </c:tx>
          <c:layout>
            <c:manualLayout>
              <c:xMode val="edge"/>
              <c:yMode val="edge"/>
              <c:x val="4.4377206253151794E-2"/>
              <c:y val="0.1065215692600288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144346624"/>
        <c:crosses val="autoZero"/>
        <c:crossBetween val="between"/>
      </c:valAx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78434624078551274"/>
          <c:y val="0.25215217360509135"/>
          <c:w val="0.20841721363365187"/>
          <c:h val="0.52519387726658529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0.06875</cdr:x>
      <cdr:y>0.92968</cdr:y>
    </cdr:from>
    <cdr:to>
      <cdr:x>0.64219</cdr:x>
      <cdr:y>0.97518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9100" y="4281488"/>
          <a:ext cx="3495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900" dirty="0" err="1" smtClean="0"/>
            <a:t>Källa</a:t>
          </a:r>
          <a:r>
            <a:rPr lang="fi-FI" sz="900" dirty="0" smtClean="0"/>
            <a:t>:</a:t>
          </a:r>
          <a:r>
            <a:rPr lang="fi-FI" sz="900" baseline="0" dirty="0" smtClean="0"/>
            <a:t> </a:t>
          </a:r>
          <a:r>
            <a:rPr lang="fi-FI" sz="900" baseline="0" dirty="0"/>
            <a:t>OECD </a:t>
          </a:r>
          <a:endParaRPr lang="fi-FI" sz="900" dirty="0"/>
        </a:p>
      </cdr:txBody>
    </cdr:sp>
  </cdr:relSizeAnchor>
  <cdr:relSizeAnchor xmlns:cdr="http://schemas.openxmlformats.org/drawingml/2006/chartDrawing">
    <cdr:from>
      <cdr:x>0.23009</cdr:x>
      <cdr:y>0.07813</cdr:y>
    </cdr:from>
    <cdr:to>
      <cdr:x>0.34247</cdr:x>
      <cdr:y>0.27654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0.20354</cdr:x>
      <cdr:y>0.07813</cdr:y>
    </cdr:from>
    <cdr:to>
      <cdr:x>0.77876</cdr:x>
      <cdr:y>0.125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360040"/>
          <a:ext cx="468052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dirty="0"/>
            <a:t> </a:t>
          </a:r>
          <a:r>
            <a:rPr lang="fi-FI" dirty="0" smtClean="0"/>
            <a:t>               </a:t>
          </a:r>
          <a:r>
            <a:rPr lang="fi-FI" sz="1100" dirty="0" smtClean="0"/>
            <a:t>Finland                </a:t>
          </a:r>
          <a:r>
            <a:rPr lang="fi-FI" sz="1100" dirty="0" err="1" smtClean="0"/>
            <a:t>Tyskland</a:t>
          </a:r>
          <a:r>
            <a:rPr lang="fi-FI" sz="1100" dirty="0" smtClean="0"/>
            <a:t>              Sverige                 USA                 Euro-19</a:t>
          </a:r>
          <a:endParaRPr lang="fi-FI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0.69765</cdr:x>
      <cdr:y>0.01754</cdr:y>
    </cdr:from>
    <cdr:to>
      <cdr:x>0.95963</cdr:x>
      <cdr:y>0.25787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8656" y="72008"/>
          <a:ext cx="1058416" cy="986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0.20487</cdr:x>
      <cdr:y>0.82716</cdr:y>
    </cdr:from>
    <cdr:to>
      <cdr:x>0.25931</cdr:x>
      <cdr:y>0.86325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2075" y="4148139"/>
          <a:ext cx="36195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900"/>
            <a:t>FIN</a:t>
          </a:r>
        </a:p>
      </cdr:txBody>
    </cdr:sp>
  </cdr:relSizeAnchor>
  <cdr:relSizeAnchor xmlns:cdr="http://schemas.openxmlformats.org/drawingml/2006/chartDrawing">
    <cdr:from>
      <cdr:x>0.45702</cdr:x>
      <cdr:y>0.48908</cdr:y>
    </cdr:from>
    <cdr:to>
      <cdr:x>0.52292</cdr:x>
      <cdr:y>0.52707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38475" y="2452689"/>
          <a:ext cx="4381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900"/>
            <a:t>SVK</a:t>
          </a:r>
        </a:p>
      </cdr:txBody>
    </cdr:sp>
  </cdr:relSizeAnchor>
  <cdr:relSizeAnchor xmlns:cdr="http://schemas.openxmlformats.org/drawingml/2006/chartDrawing">
    <cdr:from>
      <cdr:x>0.78653</cdr:x>
      <cdr:y>0.23647</cdr:y>
    </cdr:from>
    <cdr:to>
      <cdr:x>0.851</cdr:x>
      <cdr:y>0.28395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29225" y="1185863"/>
          <a:ext cx="4286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900"/>
            <a:t>GRC</a:t>
          </a:r>
        </a:p>
      </cdr:txBody>
    </cdr:sp>
  </cdr:relSizeAnchor>
  <cdr:relSizeAnchor xmlns:cdr="http://schemas.openxmlformats.org/drawingml/2006/chartDrawing">
    <cdr:from>
      <cdr:x>0.29943</cdr:x>
      <cdr:y>0.68471</cdr:y>
    </cdr:from>
    <cdr:to>
      <cdr:x>0.36533</cdr:x>
      <cdr:y>0.7227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90725" y="3433765"/>
          <a:ext cx="4381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900"/>
            <a:t>DNK</a:t>
          </a:r>
        </a:p>
      </cdr:txBody>
    </cdr:sp>
  </cdr:relSizeAnchor>
  <cdr:relSizeAnchor xmlns:cdr="http://schemas.openxmlformats.org/drawingml/2006/chartDrawing">
    <cdr:from>
      <cdr:x>0.52722</cdr:x>
      <cdr:y>0.58784</cdr:y>
    </cdr:from>
    <cdr:to>
      <cdr:x>0.59885</cdr:x>
      <cdr:y>0.63153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05200" y="2947988"/>
          <a:ext cx="4762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900"/>
            <a:t>GER</a:t>
          </a:r>
        </a:p>
      </cdr:txBody>
    </cdr:sp>
  </cdr:relSizeAnchor>
  <cdr:relSizeAnchor xmlns:cdr="http://schemas.openxmlformats.org/drawingml/2006/chartDrawing">
    <cdr:from>
      <cdr:x>0.38682</cdr:x>
      <cdr:y>0.60494</cdr:y>
    </cdr:from>
    <cdr:to>
      <cdr:x>0.45272</cdr:x>
      <cdr:y>0.64293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571750" y="3033714"/>
          <a:ext cx="438150" cy="190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900"/>
            <a:t>NLD</a:t>
          </a:r>
        </a:p>
      </cdr:txBody>
    </cdr:sp>
  </cdr:relSizeAnchor>
  <cdr:relSizeAnchor xmlns:cdr="http://schemas.openxmlformats.org/drawingml/2006/chartDrawing">
    <cdr:from>
      <cdr:x>0.51576</cdr:x>
      <cdr:y>0.64482</cdr:y>
    </cdr:from>
    <cdr:to>
      <cdr:x>0.56877</cdr:x>
      <cdr:y>0.68471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429000" y="3233739"/>
          <a:ext cx="3524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900"/>
            <a:t>UK</a:t>
          </a:r>
        </a:p>
      </cdr:txBody>
    </cdr:sp>
  </cdr:relSizeAnchor>
  <cdr:relSizeAnchor xmlns:cdr="http://schemas.openxmlformats.org/drawingml/2006/chartDrawing">
    <cdr:from>
      <cdr:x>0.67622</cdr:x>
      <cdr:y>0.48148</cdr:y>
    </cdr:from>
    <cdr:to>
      <cdr:x>0.72923</cdr:x>
      <cdr:y>0.52707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495800" y="2414589"/>
          <a:ext cx="3524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900"/>
            <a:t>IRE</a:t>
          </a:r>
        </a:p>
      </cdr:txBody>
    </cdr:sp>
  </cdr:relSizeAnchor>
  <cdr:relSizeAnchor xmlns:cdr="http://schemas.openxmlformats.org/drawingml/2006/chartDrawing">
    <cdr:from>
      <cdr:x>0.46418</cdr:x>
      <cdr:y>0.55746</cdr:y>
    </cdr:from>
    <cdr:to>
      <cdr:x>0.53009</cdr:x>
      <cdr:y>0.60684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086100" y="2795589"/>
          <a:ext cx="4381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900"/>
            <a:t>ESP</a:t>
          </a:r>
        </a:p>
      </cdr:txBody>
    </cdr:sp>
  </cdr:relSizeAnchor>
  <cdr:relSizeAnchor xmlns:cdr="http://schemas.openxmlformats.org/drawingml/2006/chartDrawing">
    <cdr:from>
      <cdr:x>0.51576</cdr:x>
      <cdr:y>0.53276</cdr:y>
    </cdr:from>
    <cdr:to>
      <cdr:x>0.5788</cdr:x>
      <cdr:y>0.56885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429000" y="2671764"/>
          <a:ext cx="41910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900"/>
            <a:t>PRT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0.10287</cdr:x>
      <cdr:y>0.95647</cdr:y>
    </cdr:from>
    <cdr:to>
      <cdr:x>0.96672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7701" y="4186238"/>
          <a:ext cx="54387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/>
        </a:p>
      </cdr:txBody>
    </cdr:sp>
  </cdr:relSizeAnchor>
  <cdr:relSizeAnchor xmlns:cdr="http://schemas.openxmlformats.org/drawingml/2006/chartDrawing">
    <cdr:from>
      <cdr:x>0.09228</cdr:x>
      <cdr:y>0.88683</cdr:y>
    </cdr:from>
    <cdr:to>
      <cdr:x>0.882</cdr:x>
      <cdr:y>0.98912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1027" y="3881439"/>
          <a:ext cx="4972050" cy="447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dirty="0" err="1" smtClean="0"/>
            <a:t>Källor</a:t>
          </a:r>
          <a:r>
            <a:rPr lang="fi-FI" sz="1100" dirty="0" smtClean="0"/>
            <a:t>: </a:t>
          </a:r>
          <a:r>
            <a:rPr lang="fi-FI" sz="1100" dirty="0"/>
            <a:t>EU </a:t>
          </a:r>
          <a:r>
            <a:rPr lang="fi-FI" sz="1100" dirty="0" err="1"/>
            <a:t>Commission</a:t>
          </a:r>
          <a:r>
            <a:rPr lang="fi-FI" sz="1100" baseline="0" dirty="0"/>
            <a:t> </a:t>
          </a:r>
          <a:r>
            <a:rPr lang="fi-FI" sz="1100" baseline="0" dirty="0" err="1"/>
            <a:t>autumn</a:t>
          </a:r>
          <a:r>
            <a:rPr lang="fi-FI" sz="1100" baseline="0" dirty="0"/>
            <a:t> </a:t>
          </a:r>
          <a:r>
            <a:rPr lang="fi-FI" sz="1100" baseline="0" dirty="0" err="1"/>
            <a:t>forecast</a:t>
          </a:r>
          <a:r>
            <a:rPr lang="fi-FI" sz="1100" baseline="0" dirty="0"/>
            <a:t> 2015, OECD </a:t>
          </a:r>
          <a:r>
            <a:rPr lang="fi-FI" sz="1100" baseline="0" dirty="0" err="1"/>
            <a:t>spring</a:t>
          </a:r>
          <a:r>
            <a:rPr lang="fi-FI" sz="1100" baseline="0" dirty="0"/>
            <a:t> </a:t>
          </a:r>
          <a:r>
            <a:rPr lang="fi-FI" sz="1100" baseline="0" dirty="0" err="1"/>
            <a:t>forecast</a:t>
          </a:r>
          <a:r>
            <a:rPr lang="fi-FI" sz="1100" baseline="0" dirty="0"/>
            <a:t> 2015, </a:t>
          </a:r>
          <a:r>
            <a:rPr lang="fi-FI" dirty="0" err="1" smtClean="0"/>
            <a:t>och</a:t>
          </a:r>
          <a:r>
            <a:rPr lang="fi-FI" sz="1100" baseline="0" dirty="0" smtClean="0"/>
            <a:t> </a:t>
          </a:r>
          <a:r>
            <a:rPr lang="fi-FI" sz="1100" dirty="0"/>
            <a:t>Kuusi (2015): Rakenteellisen rahoitusaseman mittaamisen  vaihtoehtoja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126"/>
          </a:xfrm>
          <a:prstGeom prst="rect">
            <a:avLst/>
          </a:prstGeom>
        </p:spPr>
        <p:txBody>
          <a:bodyPr vert="horz" lIns="91659" tIns="45830" rIns="91659" bIns="4583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1659" tIns="45830" rIns="91659" bIns="45830" rtlCol="0"/>
          <a:lstStyle>
            <a:lvl1pPr algn="r">
              <a:defRPr sz="1200"/>
            </a:lvl1pPr>
          </a:lstStyle>
          <a:p>
            <a:fld id="{110B33CC-5701-4D1B-98DE-A0B6348581D7}" type="datetimeFigureOut">
              <a:rPr lang="fi-FI" smtClean="0"/>
              <a:t>10.12.2015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51850" cy="497126"/>
          </a:xfrm>
          <a:prstGeom prst="rect">
            <a:avLst/>
          </a:prstGeom>
        </p:spPr>
        <p:txBody>
          <a:bodyPr vert="horz" lIns="91659" tIns="45830" rIns="91659" bIns="4583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7" y="9443663"/>
            <a:ext cx="2951850" cy="497126"/>
          </a:xfrm>
          <a:prstGeom prst="rect">
            <a:avLst/>
          </a:prstGeom>
        </p:spPr>
        <p:txBody>
          <a:bodyPr vert="horz" lIns="91659" tIns="45830" rIns="91659" bIns="45830" rtlCol="0" anchor="b"/>
          <a:lstStyle>
            <a:lvl1pPr algn="r">
              <a:defRPr sz="1200"/>
            </a:lvl1pPr>
          </a:lstStyle>
          <a:p>
            <a:fld id="{44F2C4A2-CEFF-4C80-B7CA-082DC9543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1667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126"/>
          </a:xfrm>
          <a:prstGeom prst="rect">
            <a:avLst/>
          </a:prstGeom>
        </p:spPr>
        <p:txBody>
          <a:bodyPr vert="horz" lIns="91659" tIns="45830" rIns="91659" bIns="4583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1659" tIns="45830" rIns="91659" bIns="45830" rtlCol="0"/>
          <a:lstStyle>
            <a:lvl1pPr algn="r">
              <a:defRPr sz="1200"/>
            </a:lvl1pPr>
          </a:lstStyle>
          <a:p>
            <a:fld id="{38882184-90FC-4BD7-BC35-F198E45D7963}" type="datetimeFigureOut">
              <a:rPr lang="sv-FI" smtClean="0"/>
              <a:t>10.12.2015</a:t>
            </a:fld>
            <a:endParaRPr lang="sv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9" tIns="45830" rIns="91659" bIns="45830" rtlCol="0" anchor="ctr"/>
          <a:lstStyle/>
          <a:p>
            <a:endParaRPr lang="sv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5"/>
            <a:ext cx="5449570" cy="4474131"/>
          </a:xfrm>
          <a:prstGeom prst="rect">
            <a:avLst/>
          </a:prstGeom>
        </p:spPr>
        <p:txBody>
          <a:bodyPr vert="horz" lIns="91659" tIns="45830" rIns="91659" bIns="4583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850" cy="497126"/>
          </a:xfrm>
          <a:prstGeom prst="rect">
            <a:avLst/>
          </a:prstGeom>
        </p:spPr>
        <p:txBody>
          <a:bodyPr vert="horz" lIns="91659" tIns="45830" rIns="91659" bIns="4583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7" y="9443663"/>
            <a:ext cx="2951850" cy="497126"/>
          </a:xfrm>
          <a:prstGeom prst="rect">
            <a:avLst/>
          </a:prstGeom>
        </p:spPr>
        <p:txBody>
          <a:bodyPr vert="horz" lIns="91659" tIns="45830" rIns="91659" bIns="45830" rtlCol="0" anchor="b"/>
          <a:lstStyle>
            <a:lvl1pPr algn="r">
              <a:defRPr sz="1200"/>
            </a:lvl1pPr>
          </a:lstStyle>
          <a:p>
            <a:fld id="{D0CC9A30-FF3A-4723-92EA-661D88BD4E29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5814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26640-39DC-4FFD-9355-6ADBFF4ED81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534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C9A30-FF3A-4723-92EA-661D88BD4E29}" type="slidenum">
              <a:rPr lang="sv-FI" smtClean="0"/>
              <a:t>23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660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26640-39DC-4FFD-9355-6ADBFF4ED81D}" type="slidenum">
              <a:rPr lang="fi-FI" smtClean="0">
                <a:solidFill>
                  <a:prstClr val="black"/>
                </a:solidFill>
              </a:rPr>
              <a:pPr/>
              <a:t>25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4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u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pic>
        <p:nvPicPr>
          <p:cNvPr id="7" name="Picture 5" descr="etla_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00" b="1">
                <a:solidFill>
                  <a:srgbClr val="164895"/>
                </a:solidFill>
              </a:rPr>
              <a:t>ELINKEINOELÄMÄN TUTKIMUSLAITOS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59017-66A7-445C-9650-828848B48A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9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83DA0-D5D4-4BA4-AF54-E4027B0CE12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777E4-6DD5-4EC8-AC50-44E65429AA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5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36B97-BA3F-4BEE-86BB-5F39A32972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0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A1B7-E051-40B5-B0B2-4B7B006B631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F0F2-7AF1-4CF1-B94E-50B11A1F4A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1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92CD7-D2E7-415B-AEDD-AEBE19A32FF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4DDE8-E49F-4F7D-8CD4-398F8B721F5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3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2D94-A0A2-4939-B7E5-9D49C9DF880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9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4E34B-0A10-4ADA-BB84-AABF20416FB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9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BBC24-BAAC-41F6-A8BD-EC274207B51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0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us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92B061-C691-4A6A-B7F0-BB08CBF26018}" type="slidenum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00" b="1">
                <a:solidFill>
                  <a:srgbClr val="164895"/>
                </a:solidFill>
              </a:rPr>
              <a:t>ELINKEINOELÄMÄN TUTKIMUSLAITOS, ETLA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FI" sz="3600" dirty="0" smtClean="0"/>
              <a:t>Oppositionens </a:t>
            </a:r>
            <a:r>
              <a:rPr lang="sv-FI" sz="3600" dirty="0"/>
              <a:t>alternativa budgetförslag</a:t>
            </a:r>
            <a:endParaRPr lang="fi-FI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v-FI" dirty="0"/>
              <a:t>Vesa </a:t>
            </a:r>
            <a:r>
              <a:rPr lang="fi-FI" dirty="0" smtClean="0"/>
              <a:t>Vihriälä</a:t>
            </a:r>
          </a:p>
          <a:p>
            <a:pPr algn="ctr"/>
            <a:r>
              <a:rPr lang="sv-FI" dirty="0" smtClean="0"/>
              <a:t>Ekonomiska </a:t>
            </a:r>
            <a:r>
              <a:rPr lang="sv-FI" dirty="0"/>
              <a:t>Samfundet </a:t>
            </a:r>
            <a:r>
              <a:rPr lang="sv-FI" dirty="0" smtClean="0"/>
              <a:t>10.12.2015</a:t>
            </a:r>
            <a:endParaRPr lang="sv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5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7921128" cy="1143000"/>
          </a:xfrm>
        </p:spPr>
        <p:txBody>
          <a:bodyPr/>
          <a:lstStyle/>
          <a:p>
            <a:r>
              <a:rPr lang="sv-FI" sz="2800" dirty="0" smtClean="0"/>
              <a:t>Mycket långsam återhämtning i sikte, räcker inte till för att förbättra sysselsättningen under de närmaste åren</a:t>
            </a:r>
            <a:endParaRPr lang="sv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675"/>
            <a:ext cx="8424936" cy="3600549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 smtClean="0"/>
              <a:t>				</a:t>
            </a:r>
            <a:r>
              <a:rPr lang="fi-FI" sz="2000" dirty="0" smtClean="0"/>
              <a:t>2015	2016	2017 	2018 	2019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000" dirty="0" err="1" smtClean="0"/>
              <a:t>BNP-tillväxten</a:t>
            </a:r>
            <a:r>
              <a:rPr lang="fi-FI" sz="2000" dirty="0" smtClean="0"/>
              <a:t>, %		  0,2	  1,0	  1,3	  1,2	  1,4</a:t>
            </a:r>
            <a:endParaRPr lang="fi-FI" sz="2000" dirty="0"/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err="1" smtClean="0"/>
              <a:t>Tillväxten</a:t>
            </a:r>
            <a:r>
              <a:rPr lang="fi-FI" sz="2000" dirty="0" smtClean="0"/>
              <a:t> i </a:t>
            </a:r>
            <a:r>
              <a:rPr lang="fi-FI" sz="2000" dirty="0" err="1" smtClean="0"/>
              <a:t>sysselsättningen</a:t>
            </a:r>
            <a:r>
              <a:rPr lang="fi-FI" sz="2000" dirty="0" smtClean="0"/>
              <a:t>, %   -0,8	  0,1	  0,1	  0,2	  0,2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 err="1" smtClean="0"/>
              <a:t>Arbetslöshetsgraden</a:t>
            </a:r>
            <a:r>
              <a:rPr lang="fi-FI" sz="2000" dirty="0" smtClean="0"/>
              <a:t>, %		  9,6	  9,5	  9,5	  9,4	  9,3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 err="1" smtClean="0"/>
              <a:t>Sysselsättningsgraden</a:t>
            </a:r>
            <a:r>
              <a:rPr lang="fi-FI" sz="2000" dirty="0" smtClean="0"/>
              <a:t>, %	68,1	68,3	68,7	69,0	69,2</a:t>
            </a:r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93101" y="5893834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Etlas</a:t>
            </a:r>
            <a:r>
              <a:rPr lang="en-GB" sz="1400" dirty="0" smtClean="0"/>
              <a:t> </a:t>
            </a:r>
            <a:r>
              <a:rPr lang="en-GB" sz="1400" dirty="0" err="1" smtClean="0"/>
              <a:t>prognos</a:t>
            </a:r>
            <a:r>
              <a:rPr lang="en-GB" sz="1400" dirty="0" smtClean="0"/>
              <a:t> </a:t>
            </a:r>
            <a:r>
              <a:rPr lang="en-GB" sz="1400" dirty="0" err="1" smtClean="0"/>
              <a:t>september</a:t>
            </a:r>
            <a:r>
              <a:rPr lang="en-GB" sz="1400" dirty="0" smtClean="0"/>
              <a:t> 2015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547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065144" cy="864518"/>
          </a:xfrm>
        </p:spPr>
        <p:txBody>
          <a:bodyPr/>
          <a:lstStyle/>
          <a:p>
            <a:r>
              <a:rPr lang="fi-FI" sz="2800" dirty="0" err="1" smtClean="0"/>
              <a:t>Den</a:t>
            </a:r>
            <a:r>
              <a:rPr lang="fi-FI" sz="2800" dirty="0" smtClean="0"/>
              <a:t> </a:t>
            </a:r>
            <a:r>
              <a:rPr lang="fi-FI" sz="2800" dirty="0" err="1" smtClean="0"/>
              <a:t>offentliga</a:t>
            </a:r>
            <a:r>
              <a:rPr lang="fi-FI" sz="2800" dirty="0" smtClean="0"/>
              <a:t> ekonomin </a:t>
            </a:r>
            <a:r>
              <a:rPr lang="fi-FI" sz="2800" dirty="0" err="1" smtClean="0"/>
              <a:t>rätar</a:t>
            </a:r>
            <a:r>
              <a:rPr lang="fi-FI" sz="2800" dirty="0" smtClean="0"/>
              <a:t> </a:t>
            </a:r>
            <a:r>
              <a:rPr lang="fi-FI" sz="2800" dirty="0" err="1" smtClean="0"/>
              <a:t>långsamt</a:t>
            </a:r>
            <a:r>
              <a:rPr lang="fi-FI" sz="2800" dirty="0" smtClean="0"/>
              <a:t> </a:t>
            </a:r>
            <a:r>
              <a:rPr lang="fi-FI" sz="2800" dirty="0" err="1" smtClean="0"/>
              <a:t>upp</a:t>
            </a:r>
            <a:r>
              <a:rPr lang="fi-FI" sz="2800" dirty="0" smtClean="0"/>
              <a:t> </a:t>
            </a:r>
            <a:r>
              <a:rPr lang="fi-FI" sz="2800" dirty="0" err="1" smtClean="0"/>
              <a:t>sig</a:t>
            </a:r>
            <a:endParaRPr lang="fi-FI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1412776"/>
            <a:ext cx="8065392" cy="4608511"/>
          </a:xfrm>
        </p:spPr>
        <p:txBody>
          <a:bodyPr/>
          <a:lstStyle/>
          <a:p>
            <a:endParaRPr lang="fi-FI" sz="2400" dirty="0" smtClean="0"/>
          </a:p>
          <a:p>
            <a:r>
              <a:rPr lang="fi-FI" sz="2400" dirty="0" smtClean="0"/>
              <a:t>I </a:t>
            </a:r>
            <a:r>
              <a:rPr lang="fi-FI" sz="2400" dirty="0" err="1" smtClean="0"/>
              <a:t>den</a:t>
            </a:r>
            <a:r>
              <a:rPr lang="fi-FI" sz="2400" dirty="0" smtClean="0"/>
              <a:t> </a:t>
            </a:r>
            <a:r>
              <a:rPr lang="fi-FI" sz="2400" dirty="0" err="1" smtClean="0"/>
              <a:t>offentliga</a:t>
            </a:r>
            <a:r>
              <a:rPr lang="fi-FI" sz="2400" dirty="0" smtClean="0"/>
              <a:t> ekonomin </a:t>
            </a:r>
            <a:r>
              <a:rPr lang="fi-FI" sz="2400" dirty="0" err="1" smtClean="0"/>
              <a:t>finns</a:t>
            </a:r>
            <a:r>
              <a:rPr lang="fi-FI" sz="2400" dirty="0" smtClean="0"/>
              <a:t> det ett </a:t>
            </a:r>
            <a:r>
              <a:rPr lang="fi-FI" sz="2400" dirty="0" err="1" smtClean="0"/>
              <a:t>hållbarhetsgap</a:t>
            </a:r>
            <a:r>
              <a:rPr lang="fi-FI" sz="2400" dirty="0" smtClean="0"/>
              <a:t> </a:t>
            </a:r>
            <a:r>
              <a:rPr lang="fi-FI" sz="2400" dirty="0" err="1" smtClean="0"/>
              <a:t>även</a:t>
            </a:r>
            <a:r>
              <a:rPr lang="fi-FI" sz="2400" dirty="0" smtClean="0"/>
              <a:t> </a:t>
            </a:r>
            <a:r>
              <a:rPr lang="fi-FI" sz="2400" dirty="0" err="1" smtClean="0"/>
              <a:t>efter</a:t>
            </a:r>
            <a:r>
              <a:rPr lang="fi-FI" sz="2400" dirty="0" smtClean="0"/>
              <a:t> </a:t>
            </a:r>
            <a:r>
              <a:rPr lang="fi-FI" sz="2400" dirty="0" err="1" smtClean="0"/>
              <a:t>pensionsreformen</a:t>
            </a:r>
            <a:r>
              <a:rPr lang="fi-FI" sz="2400" dirty="0" smtClean="0"/>
              <a:t> 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sparbesluten</a:t>
            </a:r>
            <a:r>
              <a:rPr lang="fi-FI" sz="2400" dirty="0" smtClean="0"/>
              <a:t> </a:t>
            </a:r>
          </a:p>
          <a:p>
            <a:pPr lvl="1"/>
            <a:r>
              <a:rPr lang="fi-FI" sz="2000" dirty="0" smtClean="0"/>
              <a:t>FM: 3,5 %, </a:t>
            </a:r>
          </a:p>
          <a:p>
            <a:pPr lvl="1"/>
            <a:r>
              <a:rPr lang="fi-FI" sz="2000" dirty="0" smtClean="0"/>
              <a:t>ETLA 1,5 – 2,5 %</a:t>
            </a:r>
          </a:p>
          <a:p>
            <a:endParaRPr lang="fi-FI" sz="2400" dirty="0"/>
          </a:p>
          <a:p>
            <a:r>
              <a:rPr lang="fi-FI" sz="2400" dirty="0" err="1" smtClean="0"/>
              <a:t>Underskotten</a:t>
            </a:r>
            <a:r>
              <a:rPr lang="fi-FI" sz="2400" dirty="0" smtClean="0"/>
              <a:t> </a:t>
            </a:r>
            <a:r>
              <a:rPr lang="fi-FI" sz="2400" dirty="0" err="1" smtClean="0"/>
              <a:t>blir</a:t>
            </a:r>
            <a:r>
              <a:rPr lang="fi-FI" sz="2400" dirty="0" smtClean="0"/>
              <a:t> </a:t>
            </a:r>
            <a:r>
              <a:rPr lang="fi-FI" sz="2400" dirty="0" err="1" smtClean="0"/>
              <a:t>mindre</a:t>
            </a:r>
            <a:r>
              <a:rPr lang="fi-FI" sz="2400" dirty="0" smtClean="0"/>
              <a:t>, </a:t>
            </a:r>
            <a:r>
              <a:rPr lang="fi-FI" sz="2400" dirty="0" err="1" smtClean="0"/>
              <a:t>men</a:t>
            </a:r>
            <a:r>
              <a:rPr lang="fi-FI" sz="2400" dirty="0" smtClean="0"/>
              <a:t> </a:t>
            </a:r>
            <a:r>
              <a:rPr lang="fi-FI" sz="2400" dirty="0" err="1" smtClean="0"/>
              <a:t>skuldsättningsgraden</a:t>
            </a:r>
            <a:r>
              <a:rPr lang="fi-FI" sz="2400" dirty="0" smtClean="0"/>
              <a:t> </a:t>
            </a:r>
            <a:r>
              <a:rPr lang="fi-FI" sz="2400" dirty="0" err="1" smtClean="0"/>
              <a:t>överstiger</a:t>
            </a:r>
            <a:r>
              <a:rPr lang="fi-FI" sz="2400" dirty="0" smtClean="0"/>
              <a:t> 60 % 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fortsätter</a:t>
            </a:r>
            <a:r>
              <a:rPr lang="fi-FI" sz="2400" dirty="0" smtClean="0"/>
              <a:t> </a:t>
            </a:r>
            <a:r>
              <a:rPr lang="fi-FI" sz="2400" dirty="0" err="1" smtClean="0"/>
              <a:t>sin</a:t>
            </a:r>
            <a:r>
              <a:rPr lang="fi-FI" sz="2400" dirty="0" smtClean="0"/>
              <a:t> </a:t>
            </a:r>
            <a:r>
              <a:rPr lang="fi-FI" sz="2400" dirty="0" err="1" smtClean="0"/>
              <a:t>tillväxt</a:t>
            </a:r>
            <a:r>
              <a:rPr lang="fi-FI" sz="2400" dirty="0" smtClean="0"/>
              <a:t> </a:t>
            </a:r>
            <a:r>
              <a:rPr lang="fi-FI" sz="2400" dirty="0" err="1" smtClean="0"/>
              <a:t>även</a:t>
            </a:r>
            <a:r>
              <a:rPr lang="fi-FI" sz="2400" dirty="0" smtClean="0"/>
              <a:t> </a:t>
            </a:r>
            <a:r>
              <a:rPr lang="fi-FI" sz="2400" dirty="0" err="1" smtClean="0"/>
              <a:t>efter</a:t>
            </a:r>
            <a:r>
              <a:rPr lang="fi-FI" sz="2400" dirty="0" smtClean="0"/>
              <a:t> </a:t>
            </a:r>
            <a:r>
              <a:rPr lang="fi-FI" sz="2400" dirty="0" err="1" smtClean="0"/>
              <a:t>budgetbesluten</a:t>
            </a:r>
            <a:endParaRPr lang="fi-FI" sz="2400" dirty="0" smtClean="0"/>
          </a:p>
          <a:p>
            <a:pPr marL="0" indent="0">
              <a:buNone/>
            </a:pPr>
            <a:r>
              <a:rPr lang="fi-FI" sz="2400" dirty="0" smtClean="0"/>
              <a:t>			</a:t>
            </a:r>
            <a:r>
              <a:rPr lang="fi-FI" sz="2000" dirty="0" smtClean="0"/>
              <a:t>2015	2016	2017	2018	2019	          </a:t>
            </a:r>
            <a:r>
              <a:rPr lang="fi-FI" sz="2000" dirty="0" err="1" smtClean="0"/>
              <a:t>Skuldsättning/BNP</a:t>
            </a:r>
            <a:r>
              <a:rPr lang="fi-FI" sz="2000" dirty="0" smtClean="0"/>
              <a:t>,%	</a:t>
            </a:r>
            <a:r>
              <a:rPr lang="fi-FI" sz="2000" dirty="0" smtClean="0">
                <a:solidFill>
                  <a:srgbClr val="FF0000"/>
                </a:solidFill>
              </a:rPr>
              <a:t>62,1 	64,4 	66,0 	67,3 	67,9</a:t>
            </a:r>
            <a:endParaRPr lang="fi-FI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7704856" cy="1512168"/>
          </a:xfrm>
        </p:spPr>
        <p:txBody>
          <a:bodyPr>
            <a:normAutofit/>
          </a:bodyPr>
          <a:lstStyle/>
          <a:p>
            <a:r>
              <a:rPr lang="sv-FI" sz="2800" dirty="0" smtClean="0"/>
              <a:t>Översikt av skillnaderna till regeringens proposition 2016, milj. euro, partiernas egna uppskattningar (1)</a:t>
            </a:r>
            <a:endParaRPr lang="sv-FI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904597"/>
              </p:ext>
            </p:extLst>
          </p:nvPr>
        </p:nvGraphicFramePr>
        <p:xfrm>
          <a:off x="1115616" y="2060848"/>
          <a:ext cx="7632847" cy="3378511"/>
        </p:xfrm>
        <a:graphic>
          <a:graphicData uri="http://schemas.openxmlformats.org/drawingml/2006/table">
            <a:tbl>
              <a:tblPr/>
              <a:tblGrid>
                <a:gridCol w="844186"/>
                <a:gridCol w="844186"/>
                <a:gridCol w="1123729"/>
                <a:gridCol w="1124841"/>
                <a:gridCol w="1044495"/>
                <a:gridCol w="963039"/>
                <a:gridCol w="844186"/>
                <a:gridCol w="844185"/>
              </a:tblGrid>
              <a:tr h="685947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SDP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De</a:t>
                      </a:r>
                      <a:r>
                        <a:rPr lang="fi-FI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Gröna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</a:t>
                      </a:r>
                      <a:r>
                        <a:rPr lang="fi-FI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Vänster-</a:t>
                      </a:r>
                      <a:endParaRPr lang="fi-FI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r" fontAlgn="b"/>
                      <a:r>
                        <a:rPr lang="fi-FI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förbundet</a:t>
                      </a:r>
                      <a:r>
                        <a:rPr lang="fi-FI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SFP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KD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116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116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Skatter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-548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378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1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Andra</a:t>
                      </a:r>
                      <a:r>
                        <a:rPr lang="fi-FI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6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inkomster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6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Inkomster</a:t>
                      </a:r>
                      <a:r>
                        <a:rPr lang="fi-FI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6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sammanlagt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-548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378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116"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116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Utgifter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116"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1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Nettoutlåning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-340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6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20880" cy="1143000"/>
          </a:xfrm>
        </p:spPr>
        <p:txBody>
          <a:bodyPr>
            <a:noAutofit/>
          </a:bodyPr>
          <a:lstStyle/>
          <a:p>
            <a:r>
              <a:rPr lang="sv-FI" sz="2800" dirty="0" smtClean="0"/>
              <a:t>SDP: större utgifter finansierade med högre skatter</a:t>
            </a:r>
            <a:endParaRPr lang="sv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8460432" cy="4281339"/>
          </a:xfrm>
        </p:spPr>
        <p:txBody>
          <a:bodyPr>
            <a:normAutofit lnSpcReduction="10000"/>
          </a:bodyPr>
          <a:lstStyle/>
          <a:p>
            <a:endParaRPr lang="sv-FI" sz="2000" dirty="0" smtClean="0"/>
          </a:p>
          <a:p>
            <a:r>
              <a:rPr lang="sv-FI" sz="2000" b="1" dirty="0" smtClean="0"/>
              <a:t>Skatter: </a:t>
            </a:r>
            <a:r>
              <a:rPr lang="sv-FI" sz="2000" dirty="0" smtClean="0"/>
              <a:t>finansiell skatt (+230), kapitalbeskattning (+120+115)   skatt på placeringsförsäkring (+115); arbetsinkomstavdrag (</a:t>
            </a:r>
            <a:r>
              <a:rPr lang="sv-FI" sz="2000" dirty="0" smtClean="0">
                <a:solidFill>
                  <a:srgbClr val="FF0000"/>
                </a:solidFill>
              </a:rPr>
              <a:t>-100</a:t>
            </a:r>
            <a:r>
              <a:rPr lang="sv-FI" sz="2000" dirty="0" smtClean="0"/>
              <a:t>); effekten av bekämpning av den grå ekonomin (+200)</a:t>
            </a:r>
          </a:p>
          <a:p>
            <a:endParaRPr lang="sv-FI" sz="2000" dirty="0" smtClean="0"/>
          </a:p>
          <a:p>
            <a:r>
              <a:rPr lang="sv-FI" sz="2000" b="1" dirty="0"/>
              <a:t>Utgifter: </a:t>
            </a:r>
            <a:r>
              <a:rPr lang="sv-FI" sz="2000" dirty="0"/>
              <a:t>+ </a:t>
            </a:r>
            <a:r>
              <a:rPr lang="sv-FI" sz="2000" dirty="0" smtClean="0"/>
              <a:t>utvecklingssamarbete </a:t>
            </a:r>
            <a:r>
              <a:rPr lang="sv-FI" sz="2000" dirty="0"/>
              <a:t>(190), transportleder (100), </a:t>
            </a:r>
            <a:r>
              <a:rPr lang="sv-FI" sz="2000" dirty="0" smtClean="0"/>
              <a:t>arbetskraftspolitik </a:t>
            </a:r>
            <a:r>
              <a:rPr lang="sv-FI" sz="2000" dirty="0"/>
              <a:t>(158), utbildningspolitik på alla nivåer (124), socialpolitik (108) t.ex. genom att </a:t>
            </a:r>
            <a:r>
              <a:rPr lang="sv-FI" sz="2000" dirty="0" smtClean="0"/>
              <a:t>slopa indexnedskärningar, mögelskolor </a:t>
            </a:r>
            <a:r>
              <a:rPr lang="sv-FI" sz="2000" dirty="0"/>
              <a:t>(100)</a:t>
            </a:r>
          </a:p>
          <a:p>
            <a:endParaRPr lang="sv-FI" sz="2000" b="1" dirty="0" smtClean="0"/>
          </a:p>
          <a:p>
            <a:r>
              <a:rPr lang="sv-FI" sz="2000" b="1" dirty="0" smtClean="0"/>
              <a:t>Övrigt: </a:t>
            </a:r>
            <a:r>
              <a:rPr lang="sv-FI" sz="2000" dirty="0" smtClean="0"/>
              <a:t>Sänkning av arbetspensionsavgiften (0,8 %-enheter.), sysselsättningssedeln; en betydande inkomstfinansiering från överföring av </a:t>
            </a:r>
            <a:r>
              <a:rPr lang="sv-FI" sz="2000" dirty="0" err="1" smtClean="0"/>
              <a:t>Sitras</a:t>
            </a:r>
            <a:r>
              <a:rPr lang="sv-FI" sz="2000" dirty="0" smtClean="0"/>
              <a:t> (350) och Finlands Banks (60) medel till statsbudgeten</a:t>
            </a:r>
          </a:p>
          <a:p>
            <a:pPr marL="0" indent="0">
              <a:buNone/>
            </a:pPr>
            <a:endParaRPr lang="sv-FI" sz="2400" dirty="0" smtClean="0"/>
          </a:p>
          <a:p>
            <a:endParaRPr lang="sv-FI" dirty="0" smtClean="0"/>
          </a:p>
          <a:p>
            <a:pPr lvl="1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0598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264275" cy="576064"/>
          </a:xfrm>
        </p:spPr>
        <p:txBody>
          <a:bodyPr/>
          <a:lstStyle/>
          <a:p>
            <a:r>
              <a:rPr lang="sv-FI" sz="2800" dirty="0" smtClean="0"/>
              <a:t>SDP: bedömningar</a:t>
            </a:r>
            <a:endParaRPr lang="sv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040560"/>
          </a:xfrm>
        </p:spPr>
        <p:txBody>
          <a:bodyPr/>
          <a:lstStyle/>
          <a:p>
            <a:r>
              <a:rPr lang="sv-FI" sz="2000" dirty="0" smtClean="0"/>
              <a:t>Budgetens direkta finanspolitiska impuls avviker bara litet från regeringens linje; sänkningen av APL-avgiften försvagar den offentliga ekonomin med uppskattningsvis 400 miljoner euro (0,2% av BNP)  </a:t>
            </a:r>
          </a:p>
          <a:p>
            <a:r>
              <a:rPr lang="sv-FI" sz="2000" dirty="0" smtClean="0"/>
              <a:t>Effekterna på tillväxten och sysselsättningen kommer sålunda från det att utgiftsökningarna och förändringar i sättet att använda pengar ger upphov till större positiva effekter än de negativa effekterna av skatteåtstramningarna </a:t>
            </a:r>
          </a:p>
          <a:p>
            <a:r>
              <a:rPr lang="sv-FI" sz="2000" dirty="0" smtClean="0"/>
              <a:t>De uppskattade effekterna är sett mot detta optimistiska</a:t>
            </a:r>
          </a:p>
          <a:p>
            <a:pPr lvl="1"/>
            <a:r>
              <a:rPr lang="sv-FI" sz="2000" dirty="0" smtClean="0"/>
              <a:t>sysselsättningssedelns effekter svåra att bedöma </a:t>
            </a:r>
            <a:endParaRPr lang="sv-FI" sz="2000" dirty="0" smtClean="0"/>
          </a:p>
          <a:p>
            <a:pPr lvl="1"/>
            <a:r>
              <a:rPr lang="sv-FI" sz="2000" dirty="0" smtClean="0"/>
              <a:t>den finansiella skatten inverkar på finansieringens pris</a:t>
            </a:r>
          </a:p>
          <a:p>
            <a:pPr lvl="1"/>
            <a:r>
              <a:rPr lang="sv-FI" sz="2000" dirty="0" smtClean="0"/>
              <a:t>åtstramningen av beskattningen försvagar investeringsincitamenten</a:t>
            </a:r>
          </a:p>
          <a:p>
            <a:pPr lvl="1"/>
            <a:r>
              <a:rPr lang="sv-FI" sz="2000" dirty="0" smtClean="0"/>
              <a:t>effekterna av åtgärderna på den grå ekonomin uppskattas vara stora</a:t>
            </a:r>
          </a:p>
          <a:p>
            <a:r>
              <a:rPr lang="sv-FI" sz="2000" dirty="0" smtClean="0"/>
              <a:t>Tillfällig finansiering av utgifter som troligtvis blir bestående är problematiskt</a:t>
            </a:r>
          </a:p>
          <a:p>
            <a:r>
              <a:rPr lang="sv-FI" sz="2000" dirty="0"/>
              <a:t>Återkallandet av nedskärningarna i finansieringen av utbildning och forskning stöder tillväxten på lång sikt</a:t>
            </a:r>
          </a:p>
          <a:p>
            <a:endParaRPr lang="sv-FI" sz="2000" dirty="0" smtClean="0"/>
          </a:p>
        </p:txBody>
      </p:sp>
    </p:spTree>
    <p:extLst>
      <p:ext uri="{BB962C8B-B14F-4D97-AF65-F5344CB8AC3E}">
        <p14:creationId xmlns:p14="http://schemas.microsoft.com/office/powerpoint/2010/main" val="17073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496944" cy="792510"/>
          </a:xfrm>
        </p:spPr>
        <p:txBody>
          <a:bodyPr>
            <a:noAutofit/>
          </a:bodyPr>
          <a:lstStyle/>
          <a:p>
            <a:r>
              <a:rPr lang="sv-FI" sz="2800" dirty="0" smtClean="0"/>
              <a:t>De Gröna: lite mera utgifter, lite mera skatter; större förändringar i utgifts- och skattestrukturer</a:t>
            </a:r>
            <a:endParaRPr lang="sv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16832"/>
            <a:ext cx="8316416" cy="3744416"/>
          </a:xfrm>
        </p:spPr>
        <p:txBody>
          <a:bodyPr>
            <a:normAutofit/>
          </a:bodyPr>
          <a:lstStyle/>
          <a:p>
            <a:r>
              <a:rPr lang="sv-FI" sz="2000" b="1" dirty="0" smtClean="0"/>
              <a:t>Skatter: </a:t>
            </a:r>
            <a:r>
              <a:rPr lang="sv-FI" sz="2000" dirty="0" smtClean="0"/>
              <a:t>dividendbeskattningen (+260), användning av bil (+140+58), dividend- och solidaritetsskatt (+31+31) mm.; grundavdrag (</a:t>
            </a:r>
            <a:r>
              <a:rPr lang="sv-FI" sz="2000" dirty="0" smtClean="0">
                <a:solidFill>
                  <a:srgbClr val="FF0000"/>
                </a:solidFill>
              </a:rPr>
              <a:t>-300</a:t>
            </a:r>
            <a:r>
              <a:rPr lang="sv-FI" sz="2000" dirty="0" smtClean="0"/>
              <a:t>), </a:t>
            </a:r>
          </a:p>
          <a:p>
            <a:endParaRPr lang="sv-FI" sz="2000" dirty="0" smtClean="0"/>
          </a:p>
          <a:p>
            <a:r>
              <a:rPr lang="sv-FI" sz="2000" b="1" dirty="0" smtClean="0"/>
              <a:t>Utgifter: </a:t>
            </a:r>
            <a:r>
              <a:rPr lang="sv-FI" sz="2000" dirty="0" smtClean="0"/>
              <a:t>biståndssamarbete (+290), utbildning- och forskning (+140), bostadsbidrag (+224</a:t>
            </a:r>
            <a:r>
              <a:rPr lang="sv-FI" sz="2000" dirty="0" smtClean="0">
                <a:solidFill>
                  <a:srgbClr val="FF0000"/>
                </a:solidFill>
              </a:rPr>
              <a:t>-184</a:t>
            </a:r>
            <a:r>
              <a:rPr lang="sv-FI" sz="2000" dirty="0" smtClean="0"/>
              <a:t>), </a:t>
            </a:r>
            <a:r>
              <a:rPr lang="sv-FI" sz="2000" dirty="0" err="1" smtClean="0"/>
              <a:t>Finnfund</a:t>
            </a:r>
            <a:r>
              <a:rPr lang="sv-FI" sz="2000" dirty="0" smtClean="0"/>
              <a:t> </a:t>
            </a:r>
            <a:r>
              <a:rPr lang="sv-FI" sz="2000" dirty="0" smtClean="0">
                <a:solidFill>
                  <a:srgbClr val="FF0000"/>
                </a:solidFill>
              </a:rPr>
              <a:t>(-90</a:t>
            </a:r>
            <a:r>
              <a:rPr lang="sv-FI" sz="2000" dirty="0" smtClean="0"/>
              <a:t>), </a:t>
            </a:r>
          </a:p>
          <a:p>
            <a:endParaRPr lang="sv-FI" sz="2000" dirty="0"/>
          </a:p>
          <a:p>
            <a:r>
              <a:rPr lang="sv-FI" sz="2000" b="1" dirty="0" smtClean="0"/>
              <a:t>Övrigt: </a:t>
            </a:r>
            <a:r>
              <a:rPr lang="sv-FI" sz="2000" dirty="0" smtClean="0"/>
              <a:t>motiven för förändringar i utgifts- och skattestrukturen är mera miljömål och mål för social rättvisa än tillväxt eller sysselsättning</a:t>
            </a:r>
          </a:p>
        </p:txBody>
      </p:sp>
    </p:spTree>
    <p:extLst>
      <p:ext uri="{BB962C8B-B14F-4D97-AF65-F5344CB8AC3E}">
        <p14:creationId xmlns:p14="http://schemas.microsoft.com/office/powerpoint/2010/main" val="35414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250"/>
            <a:ext cx="5975995" cy="1143000"/>
          </a:xfrm>
        </p:spPr>
        <p:txBody>
          <a:bodyPr/>
          <a:lstStyle/>
          <a:p>
            <a:r>
              <a:rPr lang="sv-FI" sz="2800" dirty="0"/>
              <a:t>De Gröna</a:t>
            </a:r>
            <a:r>
              <a:rPr lang="sv-FI" sz="2800" dirty="0" smtClean="0"/>
              <a:t>: bedömningar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849368" cy="4393158"/>
          </a:xfrm>
        </p:spPr>
        <p:txBody>
          <a:bodyPr/>
          <a:lstStyle/>
          <a:p>
            <a:r>
              <a:rPr lang="sv-FI" sz="2000" dirty="0" smtClean="0"/>
              <a:t>Den finanspolitiska impulsen avviker inte nämnvärt från regeringens proposition (skillnaden 0,1 % av BNP), fastän partiet poängterar nyttan av en långsammare anpassning av den offentliga ekonomin  </a:t>
            </a:r>
          </a:p>
          <a:p>
            <a:endParaRPr lang="sv-FI" sz="2000" dirty="0" smtClean="0"/>
          </a:p>
          <a:p>
            <a:r>
              <a:rPr lang="sv-FI" sz="2000" dirty="0" smtClean="0"/>
              <a:t>Skillnaderna i  inkomsternas och utgifternas totala belopp och strukturer är inte heller väsentliga med tanke på tillväxten och sysselsättningen (särskilt förändringar i inkomstbeskattningens struktur, m.a.o. en lättnad i form av en ökning av grundavdraget och en åtstramning av progressionen, ökar inte utbudet av arbete)</a:t>
            </a:r>
          </a:p>
          <a:p>
            <a:endParaRPr lang="sv-FI" sz="2000" dirty="0" smtClean="0"/>
          </a:p>
          <a:p>
            <a:r>
              <a:rPr lang="sv-FI" sz="2000" dirty="0" smtClean="0"/>
              <a:t>Återkallandet av nedskärningarna i finansieringen av utbildning och forskning stöder tillväxten på lång sikt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3473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64896" cy="720080"/>
          </a:xfrm>
        </p:spPr>
        <p:txBody>
          <a:bodyPr>
            <a:noAutofit/>
          </a:bodyPr>
          <a:lstStyle/>
          <a:p>
            <a:r>
              <a:rPr lang="sv-FI" sz="2800" dirty="0" smtClean="0"/>
              <a:t>Vänsterförbundet: mindre skatteintäkter, mera utgifter; stora stukturförändringar</a:t>
            </a:r>
            <a:endParaRPr lang="sv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340" y="1916832"/>
            <a:ext cx="8298660" cy="4320480"/>
          </a:xfrm>
        </p:spPr>
        <p:txBody>
          <a:bodyPr>
            <a:noAutofit/>
          </a:bodyPr>
          <a:lstStyle/>
          <a:p>
            <a:r>
              <a:rPr lang="sv-FI" sz="2000" b="1" dirty="0" smtClean="0"/>
              <a:t>Skatter: </a:t>
            </a:r>
            <a:r>
              <a:rPr lang="sv-FI" sz="2000" dirty="0" smtClean="0"/>
              <a:t>MOMS (-1600), grundavdrag (-300), kapitalinkomster (+900+115), solidaritetsskatt (+95), energiskattenedsättningens minskning (+100), den grå ekonomin (+50)</a:t>
            </a:r>
          </a:p>
          <a:p>
            <a:endParaRPr lang="sv-FI" sz="2000" dirty="0" smtClean="0"/>
          </a:p>
          <a:p>
            <a:r>
              <a:rPr lang="sv-FI" sz="2000" b="1" dirty="0" smtClean="0"/>
              <a:t>Utgifter: </a:t>
            </a:r>
            <a:r>
              <a:rPr lang="sv-FI" sz="2000" dirty="0" smtClean="0"/>
              <a:t>biståndssamarbete (+300), utbildning och forskning (+ 200), arbetskraftspolitik (+130), återkallandet av nedskärningen av socialskyddsutgifterna (+320), </a:t>
            </a:r>
            <a:r>
              <a:rPr lang="sv-FI" sz="2000" dirty="0" err="1" smtClean="0"/>
              <a:t>Finnfund</a:t>
            </a:r>
            <a:r>
              <a:rPr lang="sv-FI" sz="2000" dirty="0" smtClean="0"/>
              <a:t> </a:t>
            </a:r>
            <a:r>
              <a:rPr lang="sv-FI" sz="2000" dirty="0" smtClean="0">
                <a:solidFill>
                  <a:srgbClr val="FF0000"/>
                </a:solidFill>
              </a:rPr>
              <a:t>(-90</a:t>
            </a:r>
            <a:r>
              <a:rPr lang="sv-FI" sz="2000" dirty="0" smtClean="0"/>
              <a:t>)</a:t>
            </a:r>
          </a:p>
          <a:p>
            <a:endParaRPr lang="sv-FI" sz="2000" dirty="0" smtClean="0"/>
          </a:p>
          <a:p>
            <a:r>
              <a:rPr lang="sv-FI" sz="2000" b="1" dirty="0" smtClean="0"/>
              <a:t>Övrigt: </a:t>
            </a:r>
            <a:r>
              <a:rPr lang="sv-FI" sz="2000" dirty="0" smtClean="0"/>
              <a:t>Motsätter sig en sänkning av arbetskraftskostnaderna genom att ingripa i lönerna, arbetstiden och de indirekta arbetskraftskostnaderna</a:t>
            </a:r>
          </a:p>
        </p:txBody>
      </p:sp>
    </p:spTree>
    <p:extLst>
      <p:ext uri="{BB962C8B-B14F-4D97-AF65-F5344CB8AC3E}">
        <p14:creationId xmlns:p14="http://schemas.microsoft.com/office/powerpoint/2010/main" val="19777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6264275" cy="936526"/>
          </a:xfrm>
        </p:spPr>
        <p:txBody>
          <a:bodyPr/>
          <a:lstStyle/>
          <a:p>
            <a:r>
              <a:rPr lang="sv-FI" sz="2800" dirty="0"/>
              <a:t>Vänsterförbundet</a:t>
            </a:r>
            <a:r>
              <a:rPr lang="sv-FI" sz="2800" dirty="0" smtClean="0"/>
              <a:t>: bedömningar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7777360" cy="5256583"/>
          </a:xfrm>
        </p:spPr>
        <p:txBody>
          <a:bodyPr/>
          <a:lstStyle/>
          <a:p>
            <a:r>
              <a:rPr lang="sv-FI" sz="2000" dirty="0" smtClean="0"/>
              <a:t>En klart expansiv budgetlinje (underskottseffekten 0,75 % av BNP), som avviker från alla andra </a:t>
            </a:r>
          </a:p>
          <a:p>
            <a:endParaRPr lang="sv-FI" sz="2000" dirty="0" smtClean="0"/>
          </a:p>
          <a:p>
            <a:r>
              <a:rPr lang="sv-FI" sz="2000" dirty="0" smtClean="0"/>
              <a:t>Den mest centrala åtgärdens, </a:t>
            </a:r>
            <a:r>
              <a:rPr lang="sv-FI" sz="2000" dirty="0" err="1" smtClean="0"/>
              <a:t>MOMSens</a:t>
            </a:r>
            <a:r>
              <a:rPr lang="sv-FI" sz="2000" dirty="0" smtClean="0"/>
              <a:t> uppskattade effekt på tillväxten är optimistisk (0,8 % vs. </a:t>
            </a:r>
            <a:r>
              <a:rPr lang="sv-FI" sz="2000" dirty="0" err="1" smtClean="0"/>
              <a:t>Etlas</a:t>
            </a:r>
            <a:r>
              <a:rPr lang="sv-FI" sz="2000" dirty="0" smtClean="0"/>
              <a:t> uppskattning 0,35 %) =&gt; den offentliga ekonomins skuldsättning är större än partiets egen uppskattning</a:t>
            </a:r>
          </a:p>
          <a:p>
            <a:endParaRPr lang="sv-FI" sz="2000" dirty="0" smtClean="0"/>
          </a:p>
          <a:p>
            <a:r>
              <a:rPr lang="sv-FI" sz="2000" dirty="0" smtClean="0"/>
              <a:t>Den betydande åtstramningen av kapitalinkomstbeskattningen torde inverka på investeringsviljan, åtstramningen av inkomstbeskattningens progression har en negativ inverkan på de välutbildades utbud av arbete</a:t>
            </a:r>
          </a:p>
          <a:p>
            <a:endParaRPr lang="sv-FI" sz="2000" dirty="0" smtClean="0"/>
          </a:p>
          <a:p>
            <a:r>
              <a:rPr lang="sv-FI" sz="2000" dirty="0" smtClean="0"/>
              <a:t>Återkallandet av nedskärningarna i finansieringen av utbildning och forskning stöder tillväxten på lång sikt  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6896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1168" cy="1143000"/>
          </a:xfrm>
        </p:spPr>
        <p:txBody>
          <a:bodyPr/>
          <a:lstStyle/>
          <a:p>
            <a:r>
              <a:rPr lang="sv-FI" sz="2800" dirty="0" smtClean="0"/>
              <a:t>SFP: Samma skatteintäkter och utgifter, men litet annorlunda strukturer </a:t>
            </a:r>
            <a:endParaRPr lang="sv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844675"/>
            <a:ext cx="7921376" cy="4105275"/>
          </a:xfrm>
        </p:spPr>
        <p:txBody>
          <a:bodyPr/>
          <a:lstStyle/>
          <a:p>
            <a:r>
              <a:rPr lang="sv-FI" sz="2000" b="1" dirty="0" smtClean="0"/>
              <a:t>Skatter: </a:t>
            </a:r>
            <a:r>
              <a:rPr lang="sv-FI" sz="2000" dirty="0" smtClean="0"/>
              <a:t>höjd moms (+409), inkomstskatter </a:t>
            </a:r>
            <a:r>
              <a:rPr lang="sv-FI" sz="2000" dirty="0" smtClean="0">
                <a:solidFill>
                  <a:srgbClr val="FF0000"/>
                </a:solidFill>
              </a:rPr>
              <a:t>(-488</a:t>
            </a:r>
            <a:r>
              <a:rPr lang="sv-FI" sz="2000" dirty="0" smtClean="0"/>
              <a:t>), slopad skattefrihet för köp av första bostad (+95), den grå ekonomin (+70)</a:t>
            </a:r>
          </a:p>
          <a:p>
            <a:endParaRPr lang="sv-FI" sz="2000" dirty="0" smtClean="0"/>
          </a:p>
          <a:p>
            <a:r>
              <a:rPr lang="sv-FI" sz="2000" b="1" dirty="0" smtClean="0"/>
              <a:t>Utgifter: </a:t>
            </a:r>
            <a:r>
              <a:rPr lang="sv-FI" sz="2000" dirty="0" smtClean="0"/>
              <a:t>biståndshjälp (+250), utbildning och forskning (+156), </a:t>
            </a:r>
            <a:r>
              <a:rPr lang="sv-FI" sz="2000" dirty="0" err="1" smtClean="0"/>
              <a:t>Finnfund</a:t>
            </a:r>
            <a:r>
              <a:rPr lang="sv-FI" sz="2000" dirty="0" smtClean="0"/>
              <a:t> </a:t>
            </a:r>
            <a:r>
              <a:rPr lang="sv-FI" sz="2000" dirty="0" smtClean="0">
                <a:solidFill>
                  <a:srgbClr val="FF0000"/>
                </a:solidFill>
              </a:rPr>
              <a:t>(-130</a:t>
            </a:r>
            <a:r>
              <a:rPr lang="sv-FI" sz="2000" dirty="0" smtClean="0"/>
              <a:t>), minskade uppgifter för kommuner, vård- och kommunreform (-150), förkortad stödperiod (-105), spetsprojekt  </a:t>
            </a:r>
            <a:r>
              <a:rPr lang="sv-FI" sz="2000" dirty="0" smtClean="0">
                <a:solidFill>
                  <a:srgbClr val="FF0000"/>
                </a:solidFill>
              </a:rPr>
              <a:t>(-126</a:t>
            </a:r>
            <a:r>
              <a:rPr lang="sv-FI" sz="2000" dirty="0" smtClean="0"/>
              <a:t>)</a:t>
            </a:r>
          </a:p>
          <a:p>
            <a:endParaRPr lang="sv-FI" sz="2000" dirty="0" smtClean="0"/>
          </a:p>
          <a:p>
            <a:r>
              <a:rPr lang="sv-FI" sz="2000" b="1" dirty="0" smtClean="0"/>
              <a:t>Övrigt: </a:t>
            </a:r>
            <a:r>
              <a:rPr lang="sv-FI" sz="2000" dirty="0" smtClean="0"/>
              <a:t>SFP</a:t>
            </a:r>
            <a:r>
              <a:rPr lang="sv-FI" sz="2000" b="1" dirty="0" smtClean="0"/>
              <a:t> </a:t>
            </a:r>
            <a:r>
              <a:rPr lang="sv-FI" sz="2000" dirty="0" smtClean="0"/>
              <a:t>vill minska på finansieringen av spetsprojekt och bevara finansiering av Tekes-typ   </a:t>
            </a:r>
          </a:p>
          <a:p>
            <a:endParaRPr lang="sv-FI" sz="2000" dirty="0"/>
          </a:p>
          <a:p>
            <a:endParaRPr lang="sv-FI" sz="2000" dirty="0"/>
          </a:p>
        </p:txBody>
      </p:sp>
    </p:spTree>
    <p:extLst>
      <p:ext uri="{BB962C8B-B14F-4D97-AF65-F5344CB8AC3E}">
        <p14:creationId xmlns:p14="http://schemas.microsoft.com/office/powerpoint/2010/main" val="35258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672112"/>
              </p:ext>
            </p:extLst>
          </p:nvPr>
        </p:nvGraphicFramePr>
        <p:xfrm>
          <a:off x="611560" y="1484784"/>
          <a:ext cx="8136904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9592" y="69269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2800" b="1" dirty="0" smtClean="0">
                <a:latin typeface="+mj-lt"/>
              </a:rPr>
              <a:t>Finland halkar efter </a:t>
            </a:r>
            <a:endParaRPr lang="sv-FI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47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09160" cy="1143000"/>
          </a:xfrm>
        </p:spPr>
        <p:txBody>
          <a:bodyPr/>
          <a:lstStyle/>
          <a:p>
            <a:r>
              <a:rPr lang="sv-FI" sz="2800" dirty="0"/>
              <a:t>SFP</a:t>
            </a:r>
            <a:r>
              <a:rPr lang="sv-FI" sz="2800" dirty="0" smtClean="0"/>
              <a:t>: bedömningar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848872" cy="4464496"/>
          </a:xfrm>
        </p:spPr>
        <p:txBody>
          <a:bodyPr/>
          <a:lstStyle/>
          <a:p>
            <a:r>
              <a:rPr lang="sv-FI" sz="2000" dirty="0" smtClean="0"/>
              <a:t>Den finanspolitiska impulsen avviker inte alls från regeringens förslag</a:t>
            </a:r>
          </a:p>
          <a:p>
            <a:endParaRPr lang="sv-FI" sz="2000" dirty="0" smtClean="0"/>
          </a:p>
          <a:p>
            <a:r>
              <a:rPr lang="sv-FI" sz="2000" dirty="0" smtClean="0"/>
              <a:t>En lindrigare beskattning av arbete, en större nedskärning av det inkomstrelaterade arbetslöshetsskyddets varaktighet och vissa andra åtgärder stöder sysselsättningen</a:t>
            </a:r>
          </a:p>
          <a:p>
            <a:endParaRPr lang="sv-FI" sz="2000" dirty="0" smtClean="0"/>
          </a:p>
          <a:p>
            <a:r>
              <a:rPr lang="sv-FI" sz="2000" dirty="0" smtClean="0"/>
              <a:t>Budgeteffekterna av minskningen av kommunernas uppgifter, utvecklandet av </a:t>
            </a:r>
            <a:r>
              <a:rPr lang="sv-FI" sz="2000" dirty="0" err="1" smtClean="0"/>
              <a:t>sote</a:t>
            </a:r>
            <a:r>
              <a:rPr lang="sv-FI" sz="2000" dirty="0" smtClean="0"/>
              <a:t>-tjänsterna och bekämpandet av den grå ekonomin är optimistiska</a:t>
            </a:r>
          </a:p>
          <a:p>
            <a:endParaRPr lang="sv-FI" sz="2000" dirty="0" smtClean="0"/>
          </a:p>
          <a:p>
            <a:r>
              <a:rPr lang="sv-FI" sz="2000" dirty="0" smtClean="0"/>
              <a:t>Återkallandet av nedskärningarna i finansieringen av utbildning och forskning stöder tillväxten på lång sikt</a:t>
            </a:r>
          </a:p>
          <a:p>
            <a:endParaRPr lang="sv-FI" sz="2000" dirty="0" smtClean="0"/>
          </a:p>
          <a:p>
            <a:endParaRPr lang="sv-FI" sz="2000" dirty="0"/>
          </a:p>
          <a:p>
            <a:endParaRPr lang="sv-FI" sz="2000" dirty="0"/>
          </a:p>
        </p:txBody>
      </p:sp>
    </p:spTree>
    <p:extLst>
      <p:ext uri="{BB962C8B-B14F-4D97-AF65-F5344CB8AC3E}">
        <p14:creationId xmlns:p14="http://schemas.microsoft.com/office/powerpoint/2010/main" val="41682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1168" cy="1143000"/>
          </a:xfrm>
        </p:spPr>
        <p:txBody>
          <a:bodyPr/>
          <a:lstStyle/>
          <a:p>
            <a:r>
              <a:rPr lang="fi-FI" sz="2800" dirty="0" smtClean="0"/>
              <a:t>KD: </a:t>
            </a:r>
            <a:r>
              <a:rPr lang="sv-FI" sz="2800" dirty="0" smtClean="0"/>
              <a:t>Lite mera utgifter, lite mera skatteintäkter  </a:t>
            </a:r>
            <a:endParaRPr lang="sv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489825" cy="4105275"/>
          </a:xfrm>
        </p:spPr>
        <p:txBody>
          <a:bodyPr/>
          <a:lstStyle/>
          <a:p>
            <a:r>
              <a:rPr lang="sv-FI" sz="2000" b="1" dirty="0" smtClean="0"/>
              <a:t>Skatter: </a:t>
            </a:r>
            <a:r>
              <a:rPr lang="sv-FI" sz="2000" dirty="0" smtClean="0"/>
              <a:t>den grå ekonomin (+145), tobaks- och alkoholskatterna (+130), energiskatterna (+60), bilskatten (60) företagaravdrag </a:t>
            </a:r>
            <a:r>
              <a:rPr lang="sv-FI" sz="2000" dirty="0" smtClean="0">
                <a:solidFill>
                  <a:srgbClr val="FF0000"/>
                </a:solidFill>
              </a:rPr>
              <a:t>(-135</a:t>
            </a:r>
            <a:r>
              <a:rPr lang="sv-FI" sz="2000" dirty="0" smtClean="0"/>
              <a:t>)</a:t>
            </a:r>
          </a:p>
          <a:p>
            <a:endParaRPr lang="sv-FI" sz="2000" dirty="0" smtClean="0"/>
          </a:p>
          <a:p>
            <a:r>
              <a:rPr lang="sv-FI" sz="2000" b="1" dirty="0" smtClean="0"/>
              <a:t>Utgifter: </a:t>
            </a:r>
            <a:r>
              <a:rPr lang="sv-FI" sz="2000" dirty="0" smtClean="0"/>
              <a:t>utbildning och forskning (+140), återkallandet av nedskärningen av de sociala utgifterna (+120), statens ICT-utgifter (-55)</a:t>
            </a:r>
          </a:p>
          <a:p>
            <a:endParaRPr lang="sv-FI" sz="2000" dirty="0" smtClean="0"/>
          </a:p>
          <a:p>
            <a:r>
              <a:rPr lang="sv-FI" sz="2000" b="1" dirty="0" smtClean="0"/>
              <a:t>Övrigt: </a:t>
            </a:r>
            <a:r>
              <a:rPr lang="sv-FI" sz="2000" dirty="0" smtClean="0"/>
              <a:t>ökningen i skatteintäkterna baserar sig i betydande grad på ”dynamiska effekter”    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8056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2800" dirty="0" smtClean="0"/>
              <a:t>KD: bedömningar</a:t>
            </a:r>
            <a:endParaRPr lang="sv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sz="2000" dirty="0" smtClean="0"/>
              <a:t>Den finanspolitiska impulsen avviker inte alls från regeringens förslag</a:t>
            </a:r>
          </a:p>
          <a:p>
            <a:endParaRPr lang="sv-FI" sz="2000" dirty="0" smtClean="0"/>
          </a:p>
          <a:p>
            <a:r>
              <a:rPr lang="sv-FI" sz="2000" dirty="0" smtClean="0"/>
              <a:t>Effekten av olika åtgärder på skatteintäkterna är optimistiskt uppskattade, särskilt nyttan av att bekämpa den grå ekonomin har bedömts vara stor</a:t>
            </a:r>
          </a:p>
          <a:p>
            <a:endParaRPr lang="sv-FI" sz="2000" dirty="0" smtClean="0"/>
          </a:p>
          <a:p>
            <a:r>
              <a:rPr lang="sv-FI" sz="2000" dirty="0" smtClean="0"/>
              <a:t>Återkallandet av nedskärningarna i finansieringen av utbildning och forskning stöder tillväxten på lång sikt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4799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137152" cy="648494"/>
          </a:xfrm>
        </p:spPr>
        <p:txBody>
          <a:bodyPr>
            <a:normAutofit/>
          </a:bodyPr>
          <a:lstStyle/>
          <a:p>
            <a:r>
              <a:rPr lang="sv-FI" sz="2800" dirty="0" smtClean="0"/>
              <a:t>Den riktiga finanspolitiska linjen?</a:t>
            </a:r>
            <a:endParaRPr lang="sv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857403"/>
          </a:xfrm>
        </p:spPr>
        <p:txBody>
          <a:bodyPr>
            <a:normAutofit fontScale="92500" lnSpcReduction="20000"/>
          </a:bodyPr>
          <a:lstStyle/>
          <a:p>
            <a:r>
              <a:rPr lang="sv-FI" sz="2400" dirty="0" smtClean="0"/>
              <a:t>Skuldsättningen borde börja sjunka på medellång sikt </a:t>
            </a:r>
            <a:endParaRPr lang="sv-FI" sz="2400" dirty="0"/>
          </a:p>
          <a:p>
            <a:r>
              <a:rPr lang="sv-FI" sz="2400" dirty="0" smtClean="0"/>
              <a:t>Borde också följa EU:s finanspolitiska regler</a:t>
            </a:r>
          </a:p>
          <a:p>
            <a:r>
              <a:rPr lang="sv-FI" sz="2400" dirty="0" smtClean="0"/>
              <a:t>Bara VF föreslår påtaglig finanspolitisk stimulans och är i klar konflikt med EU:s regler</a:t>
            </a:r>
          </a:p>
          <a:p>
            <a:endParaRPr lang="sv-FI" sz="2400" dirty="0" smtClean="0"/>
          </a:p>
          <a:p>
            <a:r>
              <a:rPr lang="sv-FI" sz="2400" dirty="0" smtClean="0"/>
              <a:t>Tillväxten kan bäst främjas genom att</a:t>
            </a:r>
          </a:p>
          <a:p>
            <a:pPr lvl="1"/>
            <a:r>
              <a:rPr lang="sv-FI" sz="2000" dirty="0" smtClean="0"/>
              <a:t>Förbättra kostnadskonkurrenskraften </a:t>
            </a:r>
          </a:p>
          <a:p>
            <a:pPr lvl="1"/>
            <a:r>
              <a:rPr lang="sv-FI" sz="2000" dirty="0" smtClean="0"/>
              <a:t>Förbättra arbetsmarknadens funktion (lönebildning, omallokering) </a:t>
            </a:r>
          </a:p>
          <a:p>
            <a:pPr lvl="1"/>
            <a:r>
              <a:rPr lang="sv-FI" sz="2000" dirty="0" smtClean="0"/>
              <a:t>Bevara och förbättra arbetskraftens kunnande och ekonomins innovationsförmåga</a:t>
            </a:r>
          </a:p>
          <a:p>
            <a:pPr lvl="1"/>
            <a:r>
              <a:rPr lang="sv-FI" sz="2000" dirty="0" smtClean="0"/>
              <a:t>Minska skatterna på arbete; finansiering delvis med skatter på fastigheter och konsumtion</a:t>
            </a:r>
          </a:p>
          <a:p>
            <a:pPr lvl="1"/>
            <a:r>
              <a:rPr lang="sv-FI" sz="2000" dirty="0" smtClean="0"/>
              <a:t>Förenkla regelverk t.ex. för byggande</a:t>
            </a:r>
          </a:p>
          <a:p>
            <a:pPr marL="457200" lvl="1" indent="0">
              <a:buNone/>
            </a:pPr>
            <a:r>
              <a:rPr lang="sv-FI" sz="2000" dirty="0" smtClean="0"/>
              <a:t> </a:t>
            </a:r>
          </a:p>
          <a:p>
            <a:pPr lvl="1"/>
            <a:r>
              <a:rPr lang="sv-FI" sz="2000" dirty="0" smtClean="0"/>
              <a:t>Partiernas förslag varierar en hel del på dessa områden</a:t>
            </a:r>
          </a:p>
          <a:p>
            <a:pPr lvl="1"/>
            <a:endParaRPr lang="sv-FI" sz="2000" dirty="0" smtClean="0"/>
          </a:p>
          <a:p>
            <a:pPr lvl="1"/>
            <a:endParaRPr lang="sv-FI" sz="2000" dirty="0" smtClean="0"/>
          </a:p>
          <a:p>
            <a:endParaRPr lang="sv-FI" sz="2400" dirty="0"/>
          </a:p>
          <a:p>
            <a:endParaRPr lang="sv-FI" sz="2400" dirty="0" smtClean="0"/>
          </a:p>
        </p:txBody>
      </p:sp>
    </p:spTree>
    <p:extLst>
      <p:ext uri="{BB962C8B-B14F-4D97-AF65-F5344CB8AC3E}">
        <p14:creationId xmlns:p14="http://schemas.microsoft.com/office/powerpoint/2010/main" val="21261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r>
              <a:rPr lang="sv-FI" dirty="0" smtClean="0"/>
              <a:t>Tack!</a:t>
            </a:r>
          </a:p>
          <a:p>
            <a:pPr marL="0" indent="0" algn="ctr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2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7848872" cy="1008112"/>
          </a:xfrm>
        </p:spPr>
        <p:txBody>
          <a:bodyPr>
            <a:noAutofit/>
          </a:bodyPr>
          <a:lstStyle/>
          <a:p>
            <a:r>
              <a:rPr lang="sv-FI" sz="2400" dirty="0" smtClean="0"/>
              <a:t>Översikt över skillnaderna till regeringens proposition 2016, milj. euro partiernas egna uppskattningar (2)</a:t>
            </a:r>
            <a:endParaRPr lang="sv-FI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657770"/>
              </p:ext>
            </p:extLst>
          </p:nvPr>
        </p:nvGraphicFramePr>
        <p:xfrm>
          <a:off x="539553" y="1370363"/>
          <a:ext cx="8064897" cy="4795814"/>
        </p:xfrm>
        <a:graphic>
          <a:graphicData uri="http://schemas.openxmlformats.org/drawingml/2006/table">
            <a:tbl>
              <a:tblPr/>
              <a:tblGrid>
                <a:gridCol w="508597"/>
                <a:gridCol w="1275342"/>
                <a:gridCol w="1821108"/>
                <a:gridCol w="891970"/>
                <a:gridCol w="891970"/>
                <a:gridCol w="891970"/>
                <a:gridCol w="891970"/>
                <a:gridCol w="891970"/>
              </a:tblGrid>
              <a:tr h="431866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SDP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De  </a:t>
                      </a:r>
                      <a:r>
                        <a:rPr lang="fi-FI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Gröna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fi-FI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Vänster-förbundet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SFP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KD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48"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Skatter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48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dirty="0" err="1" smtClean="0">
                          <a:latin typeface="+mj-lt"/>
                        </a:rPr>
                        <a:t>Kapitalinkomstskatter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48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dirty="0" err="1" smtClean="0">
                          <a:latin typeface="+mj-lt"/>
                        </a:rPr>
                        <a:t>Inkomstskatter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-370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48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dirty="0" err="1" smtClean="0">
                          <a:latin typeface="+mj-lt"/>
                        </a:rPr>
                        <a:t>Bankskatt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48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dirty="0" err="1" smtClean="0">
                          <a:latin typeface="+mj-lt"/>
                        </a:rPr>
                        <a:t>Mervärdesskatt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48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dirty="0" err="1" smtClean="0">
                          <a:latin typeface="+mj-lt"/>
                        </a:rPr>
                        <a:t>Tobaksskatt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48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dirty="0" err="1" smtClean="0">
                          <a:latin typeface="+mj-lt"/>
                        </a:rPr>
                        <a:t>Skatt</a:t>
                      </a:r>
                      <a:r>
                        <a:rPr lang="fi-FI" sz="1400" dirty="0" smtClean="0">
                          <a:latin typeface="+mj-lt"/>
                        </a:rPr>
                        <a:t> </a:t>
                      </a:r>
                      <a:r>
                        <a:rPr lang="fi-FI" sz="1400" dirty="0" err="1" smtClean="0">
                          <a:latin typeface="+mj-lt"/>
                        </a:rPr>
                        <a:t>på</a:t>
                      </a:r>
                      <a:r>
                        <a:rPr lang="fi-FI" sz="1400" dirty="0" smtClean="0">
                          <a:latin typeface="+mj-lt"/>
                        </a:rPr>
                        <a:t> </a:t>
                      </a:r>
                      <a:r>
                        <a:rPr lang="fi-FI" sz="1400" dirty="0" err="1" smtClean="0">
                          <a:latin typeface="+mj-lt"/>
                        </a:rPr>
                        <a:t>alkoholhaltiga</a:t>
                      </a:r>
                      <a:r>
                        <a:rPr lang="fi-FI" sz="1400" dirty="0" smtClean="0">
                          <a:latin typeface="+mj-lt"/>
                        </a:rPr>
                        <a:t> </a:t>
                      </a:r>
                      <a:r>
                        <a:rPr lang="fi-FI" sz="1400" dirty="0" err="1" smtClean="0">
                          <a:latin typeface="+mj-lt"/>
                        </a:rPr>
                        <a:t>drycker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48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Energiskatter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48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Bilskatt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48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049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Utgifter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48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dirty="0" err="1" smtClean="0">
                          <a:latin typeface="+mj-lt"/>
                        </a:rPr>
                        <a:t>Utrikesministeriet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48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Finansministeriet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47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dirty="0" err="1" smtClean="0">
                          <a:latin typeface="+mj-lt"/>
                        </a:rPr>
                        <a:t>Undervisnings-</a:t>
                      </a:r>
                      <a:r>
                        <a:rPr lang="fi-FI" sz="1400" dirty="0" smtClean="0">
                          <a:latin typeface="+mj-lt"/>
                        </a:rPr>
                        <a:t> </a:t>
                      </a:r>
                      <a:r>
                        <a:rPr lang="fi-FI" sz="1400" dirty="0" err="1" smtClean="0">
                          <a:latin typeface="+mj-lt"/>
                        </a:rPr>
                        <a:t>och</a:t>
                      </a:r>
                      <a:r>
                        <a:rPr lang="fi-FI" sz="1400" dirty="0" smtClean="0">
                          <a:latin typeface="+mj-lt"/>
                        </a:rPr>
                        <a:t> </a:t>
                      </a:r>
                      <a:r>
                        <a:rPr lang="fi-FI" sz="1400" dirty="0" err="1" smtClean="0">
                          <a:latin typeface="+mj-lt"/>
                        </a:rPr>
                        <a:t>kulturministeriet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48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dirty="0" err="1" smtClean="0">
                          <a:latin typeface="+mj-lt"/>
                        </a:rPr>
                        <a:t>Jord-</a:t>
                      </a:r>
                      <a:r>
                        <a:rPr lang="fi-FI" sz="1400" dirty="0" smtClean="0">
                          <a:latin typeface="+mj-lt"/>
                        </a:rPr>
                        <a:t> </a:t>
                      </a:r>
                      <a:r>
                        <a:rPr lang="fi-FI" sz="1400" dirty="0" err="1" smtClean="0">
                          <a:latin typeface="+mj-lt"/>
                        </a:rPr>
                        <a:t>och</a:t>
                      </a:r>
                      <a:r>
                        <a:rPr lang="fi-FI" sz="1400" dirty="0" smtClean="0">
                          <a:latin typeface="+mj-lt"/>
                        </a:rPr>
                        <a:t> </a:t>
                      </a:r>
                      <a:r>
                        <a:rPr lang="fi-FI" sz="1400" dirty="0" err="1" smtClean="0">
                          <a:latin typeface="+mj-lt"/>
                        </a:rPr>
                        <a:t>skogsbruksministeriet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48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Kommunikationsministeriet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48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dirty="0" err="1" smtClean="0">
                          <a:latin typeface="+mj-lt"/>
                        </a:rPr>
                        <a:t>Arbets-</a:t>
                      </a:r>
                      <a:r>
                        <a:rPr lang="fi-FI" sz="1400" dirty="0" smtClean="0">
                          <a:latin typeface="+mj-lt"/>
                        </a:rPr>
                        <a:t> </a:t>
                      </a:r>
                      <a:r>
                        <a:rPr lang="fi-FI" sz="1400" dirty="0" err="1" smtClean="0">
                          <a:latin typeface="+mj-lt"/>
                        </a:rPr>
                        <a:t>och</a:t>
                      </a:r>
                      <a:r>
                        <a:rPr lang="fi-FI" sz="1400" dirty="0" smtClean="0">
                          <a:latin typeface="+mj-lt"/>
                        </a:rPr>
                        <a:t> </a:t>
                      </a:r>
                      <a:r>
                        <a:rPr lang="fi-FI" sz="1400" dirty="0" err="1" smtClean="0">
                          <a:latin typeface="+mj-lt"/>
                        </a:rPr>
                        <a:t>näringsministeriet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48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Social-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i-FI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och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i-FI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hälsovårdsministeriet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48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Miljöministeriet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7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425184" cy="1143000"/>
          </a:xfrm>
        </p:spPr>
        <p:txBody>
          <a:bodyPr/>
          <a:lstStyle/>
          <a:p>
            <a:r>
              <a:rPr lang="fi-FI" sz="2800" dirty="0" smtClean="0"/>
              <a:t>BNP </a:t>
            </a:r>
            <a:r>
              <a:rPr lang="fi-FI" sz="2800" dirty="0" err="1" smtClean="0"/>
              <a:t>återhämtar</a:t>
            </a:r>
            <a:r>
              <a:rPr lang="fi-FI" sz="2800" dirty="0" smtClean="0"/>
              <a:t> </a:t>
            </a:r>
            <a:r>
              <a:rPr lang="fi-FI" sz="2800" dirty="0" err="1" smtClean="0"/>
              <a:t>sig</a:t>
            </a:r>
            <a:r>
              <a:rPr lang="fi-FI" sz="2800" dirty="0" smtClean="0"/>
              <a:t> </a:t>
            </a:r>
            <a:r>
              <a:rPr lang="fi-FI" sz="2800" dirty="0" err="1" smtClean="0"/>
              <a:t>långsammare</a:t>
            </a:r>
            <a:r>
              <a:rPr lang="fi-FI" sz="2800" dirty="0" smtClean="0"/>
              <a:t> </a:t>
            </a:r>
            <a:r>
              <a:rPr lang="fi-FI" sz="2800" dirty="0" err="1" smtClean="0"/>
              <a:t>än</a:t>
            </a:r>
            <a:r>
              <a:rPr lang="fi-FI" sz="2800" dirty="0" smtClean="0"/>
              <a:t> </a:t>
            </a:r>
            <a:r>
              <a:rPr lang="fi-FI" sz="2800" dirty="0" err="1" smtClean="0"/>
              <a:t>under</a:t>
            </a:r>
            <a:r>
              <a:rPr lang="fi-FI" sz="2800" dirty="0" smtClean="0"/>
              <a:t> 1990-talet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589412"/>
              </p:ext>
            </p:extLst>
          </p:nvPr>
        </p:nvGraphicFramePr>
        <p:xfrm>
          <a:off x="539552" y="1556793"/>
          <a:ext cx="8136904" cy="4393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44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497192" cy="1143000"/>
          </a:xfrm>
        </p:spPr>
        <p:txBody>
          <a:bodyPr/>
          <a:lstStyle/>
          <a:p>
            <a:r>
              <a:rPr lang="fi-FI" sz="2800" dirty="0" err="1" smtClean="0"/>
              <a:t>Exporten</a:t>
            </a:r>
            <a:r>
              <a:rPr lang="fi-FI" sz="2800" dirty="0" smtClean="0"/>
              <a:t> </a:t>
            </a:r>
            <a:r>
              <a:rPr lang="fi-FI" sz="2800" dirty="0" err="1" smtClean="0"/>
              <a:t>har</a:t>
            </a:r>
            <a:r>
              <a:rPr lang="fi-FI" sz="2800" dirty="0" smtClean="0"/>
              <a:t> </a:t>
            </a:r>
            <a:r>
              <a:rPr lang="fi-FI" sz="2800" dirty="0" err="1" smtClean="0"/>
              <a:t>nu</a:t>
            </a:r>
            <a:r>
              <a:rPr lang="fi-FI" sz="2800" dirty="0" smtClean="0"/>
              <a:t> </a:t>
            </a:r>
            <a:r>
              <a:rPr lang="fi-FI" sz="2800" dirty="0" err="1" smtClean="0"/>
              <a:t>stampat</a:t>
            </a:r>
            <a:r>
              <a:rPr lang="fi-FI" sz="2800" dirty="0" smtClean="0"/>
              <a:t> </a:t>
            </a:r>
            <a:r>
              <a:rPr lang="fi-FI" sz="2800" dirty="0" err="1" smtClean="0"/>
              <a:t>på</a:t>
            </a:r>
            <a:r>
              <a:rPr lang="fi-FI" sz="2800" dirty="0" smtClean="0"/>
              <a:t> </a:t>
            </a:r>
            <a:r>
              <a:rPr lang="fi-FI" sz="2800" dirty="0" err="1" smtClean="0"/>
              <a:t>stället</a:t>
            </a:r>
            <a:r>
              <a:rPr lang="fi-FI" sz="2800" dirty="0" smtClean="0"/>
              <a:t> i 4 </a:t>
            </a:r>
            <a:r>
              <a:rPr lang="fi-FI" sz="2800" dirty="0" err="1" smtClean="0"/>
              <a:t>år</a:t>
            </a:r>
            <a:endParaRPr lang="fi-FI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500451"/>
              </p:ext>
            </p:extLst>
          </p:nvPr>
        </p:nvGraphicFramePr>
        <p:xfrm>
          <a:off x="539552" y="1556792"/>
          <a:ext cx="8208912" cy="460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90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35280" cy="1084982"/>
          </a:xfrm>
        </p:spPr>
        <p:txBody>
          <a:bodyPr/>
          <a:lstStyle/>
          <a:p>
            <a:r>
              <a:rPr lang="sv-FI" sz="2800" dirty="0" smtClean="0"/>
              <a:t>Kostnadskonkurrenskraften och lönsamheten har försvagats; gapet till nivån före krisen är ungefär 10-15 %</a:t>
            </a:r>
            <a:endParaRPr lang="sv-FI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400" dirty="0" smtClean="0"/>
          </a:p>
          <a:p>
            <a:r>
              <a:rPr lang="fi-FI" sz="1400" dirty="0" err="1" smtClean="0"/>
              <a:t>Industrins</a:t>
            </a:r>
            <a:r>
              <a:rPr lang="fi-FI" sz="1400" dirty="0" smtClean="0"/>
              <a:t> </a:t>
            </a:r>
            <a:r>
              <a:rPr lang="fi-FI" sz="1400" dirty="0" err="1" smtClean="0"/>
              <a:t>relativa</a:t>
            </a:r>
            <a:r>
              <a:rPr lang="fi-FI" sz="1400" dirty="0" smtClean="0"/>
              <a:t> </a:t>
            </a:r>
            <a:r>
              <a:rPr lang="fi-FI" sz="1400" dirty="0" err="1" smtClean="0"/>
              <a:t>lönsamhet</a:t>
            </a:r>
            <a:r>
              <a:rPr lang="fi-FI" sz="1400" dirty="0" smtClean="0"/>
              <a:t>*</a:t>
            </a:r>
            <a:endParaRPr lang="fi-FI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041775" cy="639762"/>
          </a:xfrm>
        </p:spPr>
        <p:txBody>
          <a:bodyPr/>
          <a:lstStyle/>
          <a:p>
            <a:r>
              <a:rPr lang="fi-FI" sz="1400" dirty="0" err="1" smtClean="0"/>
              <a:t>Nationalekonomins</a:t>
            </a:r>
            <a:r>
              <a:rPr lang="fi-FI" sz="1400" dirty="0" smtClean="0"/>
              <a:t> </a:t>
            </a:r>
            <a:r>
              <a:rPr lang="fi-FI" sz="1400" dirty="0" err="1" smtClean="0"/>
              <a:t>relativa</a:t>
            </a:r>
            <a:r>
              <a:rPr lang="fi-FI" sz="1400" dirty="0" smtClean="0"/>
              <a:t> </a:t>
            </a:r>
            <a:r>
              <a:rPr lang="fi-FI" sz="1400" dirty="0" err="1" smtClean="0"/>
              <a:t>kostnadsnivå</a:t>
            </a:r>
            <a:r>
              <a:rPr lang="fi-FI" sz="1400" dirty="0" smtClean="0"/>
              <a:t> </a:t>
            </a:r>
            <a:r>
              <a:rPr lang="fi-FI" sz="1400" dirty="0" err="1" smtClean="0"/>
              <a:t>och</a:t>
            </a:r>
            <a:r>
              <a:rPr lang="fi-FI" sz="1400" dirty="0" smtClean="0"/>
              <a:t> </a:t>
            </a:r>
            <a:r>
              <a:rPr lang="fi-FI" sz="1400" dirty="0" err="1" smtClean="0"/>
              <a:t>relativa</a:t>
            </a:r>
            <a:r>
              <a:rPr lang="fi-FI" sz="1400" dirty="0" smtClean="0"/>
              <a:t> </a:t>
            </a:r>
            <a:r>
              <a:rPr lang="fi-FI" sz="1400" dirty="0" err="1" smtClean="0"/>
              <a:t>lönsamhet</a:t>
            </a:r>
            <a:endParaRPr lang="fi-FI" sz="14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636913"/>
            <a:ext cx="4644008" cy="3240359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04467734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20072" y="6024494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/>
              <a:t>Källa</a:t>
            </a:r>
            <a:r>
              <a:rPr lang="fi-FI" sz="1400" dirty="0" smtClean="0"/>
              <a:t>: </a:t>
            </a:r>
            <a:r>
              <a:rPr lang="fi-FI" sz="1400" dirty="0" err="1" smtClean="0"/>
              <a:t>Etlas</a:t>
            </a:r>
            <a:r>
              <a:rPr lang="fi-FI" sz="1400" dirty="0" smtClean="0"/>
              <a:t> </a:t>
            </a:r>
            <a:r>
              <a:rPr lang="fi-FI" sz="1400" dirty="0" err="1" smtClean="0"/>
              <a:t>beräkningar</a:t>
            </a:r>
            <a:endParaRPr lang="fi-FI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602449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/>
              <a:t>Källa</a:t>
            </a:r>
            <a:r>
              <a:rPr lang="fi-FI" sz="1400" dirty="0" smtClean="0"/>
              <a:t>: Kajanoja/FB</a:t>
            </a:r>
            <a:endParaRPr lang="fi-FI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73325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*) </a:t>
            </a:r>
            <a:r>
              <a:rPr lang="fi-FI" sz="1000" dirty="0" err="1" smtClean="0"/>
              <a:t>Förädlingsvärdet</a:t>
            </a:r>
            <a:r>
              <a:rPr lang="fi-FI" sz="1000" dirty="0" smtClean="0"/>
              <a:t> </a:t>
            </a:r>
            <a:r>
              <a:rPr lang="fi-FI" sz="1000" dirty="0" err="1" smtClean="0"/>
              <a:t>dividerat</a:t>
            </a:r>
            <a:r>
              <a:rPr lang="fi-FI" sz="1000" dirty="0" smtClean="0"/>
              <a:t> </a:t>
            </a:r>
            <a:r>
              <a:rPr lang="fi-FI" sz="1000" dirty="0" err="1" smtClean="0"/>
              <a:t>med</a:t>
            </a:r>
            <a:r>
              <a:rPr lang="fi-FI" sz="1000" dirty="0" smtClean="0"/>
              <a:t> </a:t>
            </a:r>
            <a:r>
              <a:rPr lang="fi-FI" sz="1000" dirty="0" err="1" smtClean="0"/>
              <a:t>arbetskraftskostnaderna</a:t>
            </a:r>
            <a:r>
              <a:rPr lang="fi-FI" sz="1000" dirty="0" smtClean="0"/>
              <a:t>. Finland i </a:t>
            </a:r>
            <a:r>
              <a:rPr lang="fi-FI" sz="1000" dirty="0" err="1" smtClean="0"/>
              <a:t>förhållande</a:t>
            </a:r>
            <a:r>
              <a:rPr lang="fi-FI" sz="1000" dirty="0" smtClean="0"/>
              <a:t> </a:t>
            </a:r>
            <a:r>
              <a:rPr lang="fi-FI" sz="1000" dirty="0" err="1" smtClean="0"/>
              <a:t>till</a:t>
            </a:r>
            <a:r>
              <a:rPr lang="fi-FI" sz="1000" dirty="0" smtClean="0"/>
              <a:t> </a:t>
            </a:r>
            <a:r>
              <a:rPr lang="fi-FI" sz="1000" dirty="0" err="1" smtClean="0"/>
              <a:t>handelspartnerländerna</a:t>
            </a:r>
            <a:r>
              <a:rPr lang="fi-FI" sz="1000" dirty="0" smtClean="0"/>
              <a:t> </a:t>
            </a:r>
            <a:r>
              <a:rPr lang="fi-FI" sz="1000" dirty="0" err="1" smtClean="0"/>
              <a:t>med</a:t>
            </a:r>
            <a:r>
              <a:rPr lang="fi-FI" sz="1000" dirty="0" smtClean="0"/>
              <a:t> </a:t>
            </a:r>
            <a:r>
              <a:rPr lang="fi-FI" sz="1000" dirty="0" err="1" smtClean="0"/>
              <a:t>Finlands</a:t>
            </a:r>
            <a:r>
              <a:rPr lang="fi-FI" sz="1000" dirty="0" smtClean="0"/>
              <a:t> </a:t>
            </a:r>
            <a:r>
              <a:rPr lang="fi-FI" sz="1000" dirty="0" err="1" smtClean="0"/>
              <a:t>utrikeshandelsvikter</a:t>
            </a:r>
            <a:r>
              <a:rPr lang="fi-FI" sz="1000" dirty="0" smtClean="0"/>
              <a:t>.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370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 smtClean="0"/>
              <a:t>Anpassning</a:t>
            </a:r>
            <a:r>
              <a:rPr lang="en-GB" sz="2400" dirty="0" smtClean="0"/>
              <a:t> </a:t>
            </a:r>
            <a:r>
              <a:rPr lang="en-GB" sz="2400" dirty="0" err="1" smtClean="0"/>
              <a:t>av</a:t>
            </a:r>
            <a:r>
              <a:rPr lang="en-GB" sz="2400" dirty="0" smtClean="0"/>
              <a:t> </a:t>
            </a:r>
            <a:r>
              <a:rPr lang="en-GB" sz="2400" dirty="0" err="1" smtClean="0"/>
              <a:t>kostnadskonkurrenskraften</a:t>
            </a:r>
            <a:r>
              <a:rPr lang="en-GB" sz="2400" dirty="0" smtClean="0"/>
              <a:t> </a:t>
            </a:r>
            <a:r>
              <a:rPr lang="en-GB" sz="2400" dirty="0" err="1" smtClean="0"/>
              <a:t>på</a:t>
            </a:r>
            <a:r>
              <a:rPr lang="en-GB" sz="2400" dirty="0" smtClean="0"/>
              <a:t> 1990-talet </a:t>
            </a:r>
            <a:r>
              <a:rPr lang="en-GB" sz="2400" dirty="0" err="1" smtClean="0"/>
              <a:t>och</a:t>
            </a:r>
            <a:r>
              <a:rPr lang="en-GB" sz="2400" dirty="0" smtClean="0"/>
              <a:t> under de </a:t>
            </a:r>
            <a:r>
              <a:rPr lang="en-GB" sz="2400" dirty="0" err="1" smtClean="0"/>
              <a:t>senaste</a:t>
            </a:r>
            <a:r>
              <a:rPr lang="en-GB" sz="2400" dirty="0" smtClean="0"/>
              <a:t> </a:t>
            </a:r>
            <a:r>
              <a:rPr lang="en-GB" sz="2400" dirty="0" err="1" smtClean="0"/>
              <a:t>åren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5735"/>
          </a:xfrm>
        </p:spPr>
        <p:txBody>
          <a:bodyPr/>
          <a:lstStyle/>
          <a:p>
            <a:r>
              <a:rPr lang="en-GB" sz="1600" dirty="0" err="1" smtClean="0"/>
              <a:t>Kostnadsanpassningen</a:t>
            </a:r>
            <a:r>
              <a:rPr lang="en-GB" sz="1600" dirty="0" smtClean="0"/>
              <a:t> under 1990-talets </a:t>
            </a:r>
            <a:r>
              <a:rPr lang="en-GB" sz="1600" dirty="0" err="1" smtClean="0"/>
              <a:t>lågkonjunktur</a:t>
            </a:r>
            <a:endParaRPr lang="en-GB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6096" y="1535113"/>
            <a:ext cx="3250704" cy="639762"/>
          </a:xfrm>
        </p:spPr>
        <p:txBody>
          <a:bodyPr/>
          <a:lstStyle/>
          <a:p>
            <a:r>
              <a:rPr lang="en-GB" sz="1600" dirty="0"/>
              <a:t> </a:t>
            </a:r>
            <a:r>
              <a:rPr lang="en-GB" sz="1600" dirty="0" smtClean="0"/>
              <a:t>                               </a:t>
            </a:r>
            <a:r>
              <a:rPr lang="en-GB" sz="1600" dirty="0" err="1" smtClean="0"/>
              <a:t>Kostnadsanpassningen</a:t>
            </a:r>
            <a:endParaRPr lang="en-GB" sz="1600" dirty="0" smtClean="0"/>
          </a:p>
          <a:p>
            <a:r>
              <a:rPr lang="en-GB" sz="1600" dirty="0" err="1"/>
              <a:t>från</a:t>
            </a:r>
            <a:r>
              <a:rPr lang="en-GB" sz="1600" dirty="0"/>
              <a:t> </a:t>
            </a:r>
            <a:r>
              <a:rPr lang="en-GB" sz="1600" dirty="0" err="1"/>
              <a:t>år</a:t>
            </a:r>
            <a:r>
              <a:rPr lang="en-GB" sz="1600" dirty="0"/>
              <a:t> </a:t>
            </a:r>
            <a:r>
              <a:rPr lang="en-GB" sz="1600" dirty="0" smtClean="0"/>
              <a:t>2008 </a:t>
            </a:r>
            <a:r>
              <a:rPr lang="en-GB" sz="1600" dirty="0" err="1" smtClean="0"/>
              <a:t>framåt</a:t>
            </a:r>
            <a:endParaRPr lang="en-GB" sz="1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9376852"/>
              </p:ext>
            </p:extLst>
          </p:nvPr>
        </p:nvGraphicFramePr>
        <p:xfrm>
          <a:off x="395536" y="2132856"/>
          <a:ext cx="40401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61475318"/>
              </p:ext>
            </p:extLst>
          </p:nvPr>
        </p:nvGraphicFramePr>
        <p:xfrm>
          <a:off x="4644009" y="2996951"/>
          <a:ext cx="4032448" cy="313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7584" y="616530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Etlas</a:t>
            </a:r>
            <a:r>
              <a:rPr lang="en-GB" sz="1400" dirty="0" smtClean="0"/>
              <a:t> </a:t>
            </a:r>
            <a:r>
              <a:rPr lang="en-GB" sz="1400" dirty="0" err="1" smtClean="0"/>
              <a:t>beräkningar</a:t>
            </a:r>
            <a:endParaRPr lang="en-GB" sz="1400" dirty="0"/>
          </a:p>
        </p:txBody>
      </p:sp>
      <p:sp>
        <p:nvSpPr>
          <p:cNvPr id="10" name="TextBox 1"/>
          <p:cNvSpPr txBox="1"/>
          <p:nvPr/>
        </p:nvSpPr>
        <p:spPr>
          <a:xfrm>
            <a:off x="3379998" y="2132856"/>
            <a:ext cx="3784290" cy="100811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 smtClean="0"/>
              <a:t>- </a:t>
            </a:r>
            <a:r>
              <a:rPr lang="sv-FI" sz="1100" dirty="0" smtClean="0"/>
              <a:t>Avtalslöneindex</a:t>
            </a:r>
          </a:p>
          <a:p>
            <a:r>
              <a:rPr lang="sv-FI" dirty="0" smtClean="0"/>
              <a:t>- Förtjänstnivåindex</a:t>
            </a:r>
          </a:p>
          <a:p>
            <a:r>
              <a:rPr lang="sv-FI" sz="1100" dirty="0" smtClean="0"/>
              <a:t>- Enhetsarbetskraftskostnader</a:t>
            </a:r>
          </a:p>
          <a:p>
            <a:r>
              <a:rPr lang="sv-FI" dirty="0" smtClean="0"/>
              <a:t>- Enhetsarbetskostnader i konkurrentländernas valuta</a:t>
            </a:r>
          </a:p>
          <a:p>
            <a:r>
              <a:rPr lang="sv-FI" sz="1100" dirty="0" smtClean="0"/>
              <a:t>- Relativa enhetsarbetskostnader</a:t>
            </a:r>
            <a:endParaRPr lang="sv-FI" sz="1100" dirty="0"/>
          </a:p>
        </p:txBody>
      </p:sp>
    </p:spTree>
    <p:extLst>
      <p:ext uri="{BB962C8B-B14F-4D97-AF65-F5344CB8AC3E}">
        <p14:creationId xmlns:p14="http://schemas.microsoft.com/office/powerpoint/2010/main" val="34328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353176" cy="1143000"/>
          </a:xfrm>
        </p:spPr>
        <p:txBody>
          <a:bodyPr/>
          <a:lstStyle/>
          <a:p>
            <a:r>
              <a:rPr lang="fi-FI" sz="2800" dirty="0" err="1" smtClean="0"/>
              <a:t>Den</a:t>
            </a:r>
            <a:r>
              <a:rPr lang="fi-FI" sz="2800" dirty="0" smtClean="0"/>
              <a:t> </a:t>
            </a:r>
            <a:r>
              <a:rPr lang="fi-FI" sz="2800" dirty="0" err="1" smtClean="0"/>
              <a:t>privata</a:t>
            </a:r>
            <a:r>
              <a:rPr lang="fi-FI" sz="2800" dirty="0" smtClean="0"/>
              <a:t> </a:t>
            </a:r>
            <a:r>
              <a:rPr lang="fi-FI" sz="2800" dirty="0" err="1" smtClean="0"/>
              <a:t>konsumtionen</a:t>
            </a:r>
            <a:r>
              <a:rPr lang="fi-FI" sz="2800" dirty="0" smtClean="0"/>
              <a:t> </a:t>
            </a:r>
            <a:r>
              <a:rPr lang="fi-FI" sz="2800" dirty="0" err="1" smtClean="0"/>
              <a:t>har</a:t>
            </a:r>
            <a:r>
              <a:rPr lang="fi-FI" sz="2800" dirty="0" smtClean="0"/>
              <a:t> </a:t>
            </a:r>
            <a:r>
              <a:rPr lang="fi-FI" sz="2800" dirty="0" err="1" smtClean="0"/>
              <a:t>den</a:t>
            </a:r>
            <a:r>
              <a:rPr lang="fi-FI" sz="2800" dirty="0" smtClean="0"/>
              <a:t> </a:t>
            </a:r>
            <a:r>
              <a:rPr lang="fi-FI" sz="2800" dirty="0" err="1" smtClean="0"/>
              <a:t>här</a:t>
            </a:r>
            <a:r>
              <a:rPr lang="fi-FI" sz="2800" dirty="0" smtClean="0"/>
              <a:t> </a:t>
            </a:r>
            <a:r>
              <a:rPr lang="fi-FI" sz="2800" dirty="0" err="1" smtClean="0"/>
              <a:t>gången</a:t>
            </a:r>
            <a:r>
              <a:rPr lang="fi-FI" sz="2800" dirty="0" smtClean="0"/>
              <a:t> </a:t>
            </a:r>
            <a:r>
              <a:rPr lang="fi-FI" sz="2800" dirty="0" err="1" smtClean="0"/>
              <a:t>stött</a:t>
            </a:r>
            <a:r>
              <a:rPr lang="fi-FI" sz="2800" dirty="0" smtClean="0"/>
              <a:t> </a:t>
            </a:r>
            <a:r>
              <a:rPr lang="fi-FI" sz="2800" dirty="0" err="1" smtClean="0"/>
              <a:t>tillväxten</a:t>
            </a:r>
            <a:r>
              <a:rPr lang="fi-FI" sz="2800" dirty="0" smtClean="0"/>
              <a:t>, </a:t>
            </a:r>
            <a:r>
              <a:rPr lang="fi-FI" sz="2800" dirty="0" err="1" smtClean="0"/>
              <a:t>men</a:t>
            </a:r>
            <a:r>
              <a:rPr lang="fi-FI" sz="2800" dirty="0" smtClean="0"/>
              <a:t> </a:t>
            </a:r>
            <a:r>
              <a:rPr lang="fi-FI" sz="2800" dirty="0" err="1" smtClean="0"/>
              <a:t>tillväxten</a:t>
            </a:r>
            <a:r>
              <a:rPr lang="fi-FI" sz="2800" dirty="0" smtClean="0"/>
              <a:t> </a:t>
            </a:r>
            <a:r>
              <a:rPr lang="fi-FI" sz="2800" dirty="0" err="1" smtClean="0"/>
              <a:t>har</a:t>
            </a:r>
            <a:r>
              <a:rPr lang="fi-FI" sz="2800" dirty="0" smtClean="0"/>
              <a:t> </a:t>
            </a:r>
            <a:r>
              <a:rPr lang="fi-FI" sz="2800" dirty="0" err="1" smtClean="0"/>
              <a:t>stannat</a:t>
            </a:r>
            <a:r>
              <a:rPr lang="fi-FI" sz="2800" dirty="0" smtClean="0"/>
              <a:t> av </a:t>
            </a:r>
            <a:endParaRPr lang="fi-FI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883007"/>
              </p:ext>
            </p:extLst>
          </p:nvPr>
        </p:nvGraphicFramePr>
        <p:xfrm>
          <a:off x="539552" y="1628801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23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065144" cy="1143000"/>
          </a:xfrm>
        </p:spPr>
        <p:txBody>
          <a:bodyPr/>
          <a:lstStyle/>
          <a:p>
            <a:r>
              <a:rPr lang="fi-FI" sz="2800" dirty="0" err="1" smtClean="0"/>
              <a:t>Finanspolitiken</a:t>
            </a:r>
            <a:r>
              <a:rPr lang="fi-FI" sz="2800" dirty="0" smtClean="0"/>
              <a:t> </a:t>
            </a:r>
            <a:r>
              <a:rPr lang="fi-FI" sz="2800" dirty="0" err="1" smtClean="0"/>
              <a:t>har</a:t>
            </a:r>
            <a:r>
              <a:rPr lang="fi-FI" sz="2800" dirty="0" smtClean="0"/>
              <a:t> </a:t>
            </a:r>
            <a:r>
              <a:rPr lang="fi-FI" sz="2800" dirty="0" err="1" smtClean="0"/>
              <a:t>kumulativt</a:t>
            </a:r>
            <a:r>
              <a:rPr lang="fi-FI" sz="2800" dirty="0" smtClean="0"/>
              <a:t> varit </a:t>
            </a:r>
            <a:r>
              <a:rPr lang="fi-FI" sz="2800" dirty="0" err="1" smtClean="0"/>
              <a:t>den</a:t>
            </a:r>
            <a:r>
              <a:rPr lang="fi-FI" sz="2800" dirty="0" smtClean="0"/>
              <a:t> </a:t>
            </a:r>
            <a:r>
              <a:rPr lang="fi-FI" sz="2800" dirty="0" err="1" smtClean="0"/>
              <a:t>mest</a:t>
            </a:r>
            <a:r>
              <a:rPr lang="fi-FI" sz="2800" dirty="0" smtClean="0"/>
              <a:t> </a:t>
            </a:r>
            <a:r>
              <a:rPr lang="fi-FI" sz="2800" dirty="0" err="1" smtClean="0"/>
              <a:t>stimulerande</a:t>
            </a:r>
            <a:r>
              <a:rPr lang="fi-FI" sz="2800" dirty="0" smtClean="0"/>
              <a:t> av alla </a:t>
            </a:r>
            <a:r>
              <a:rPr lang="fi-FI" sz="2800" dirty="0" err="1" smtClean="0"/>
              <a:t>EU-länder</a:t>
            </a:r>
            <a:endParaRPr lang="fi-FI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693789"/>
              </p:ext>
            </p:extLst>
          </p:nvPr>
        </p:nvGraphicFramePr>
        <p:xfrm>
          <a:off x="827088" y="1844675"/>
          <a:ext cx="7489825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609329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/>
              <a:t>Källa</a:t>
            </a:r>
            <a:r>
              <a:rPr lang="fi-FI" sz="1400" dirty="0" smtClean="0"/>
              <a:t>: </a:t>
            </a:r>
            <a:r>
              <a:rPr lang="fi-FI" sz="1400" dirty="0" err="1" smtClean="0"/>
              <a:t>Ameco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0857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137152" cy="1143000"/>
          </a:xfrm>
        </p:spPr>
        <p:txBody>
          <a:bodyPr/>
          <a:lstStyle/>
          <a:p>
            <a:r>
              <a:rPr lang="fi-FI" sz="2800" dirty="0" err="1" smtClean="0"/>
              <a:t>Politiken</a:t>
            </a:r>
            <a:r>
              <a:rPr lang="fi-FI" sz="2800" dirty="0" smtClean="0"/>
              <a:t> </a:t>
            </a:r>
            <a:r>
              <a:rPr lang="fi-FI" sz="2800" dirty="0" err="1" smtClean="0"/>
              <a:t>har</a:t>
            </a:r>
            <a:r>
              <a:rPr lang="fi-FI" sz="2800" dirty="0" smtClean="0"/>
              <a:t> </a:t>
            </a:r>
            <a:r>
              <a:rPr lang="fi-FI" sz="2800" dirty="0" err="1" smtClean="0"/>
              <a:t>under</a:t>
            </a:r>
            <a:r>
              <a:rPr lang="fi-FI" sz="2800" dirty="0" smtClean="0"/>
              <a:t> de </a:t>
            </a:r>
            <a:r>
              <a:rPr lang="fi-FI" sz="2800" dirty="0" err="1" smtClean="0"/>
              <a:t>senaste</a:t>
            </a:r>
            <a:r>
              <a:rPr lang="fi-FI" sz="2800" dirty="0" smtClean="0"/>
              <a:t> </a:t>
            </a:r>
            <a:r>
              <a:rPr lang="fi-FI" sz="2800" dirty="0" err="1" smtClean="0"/>
              <a:t>åren</a:t>
            </a:r>
            <a:r>
              <a:rPr lang="fi-FI" sz="2800" dirty="0" smtClean="0"/>
              <a:t> </a:t>
            </a:r>
            <a:r>
              <a:rPr lang="fi-FI" sz="2800" dirty="0" err="1" smtClean="0"/>
              <a:t>skiftat</a:t>
            </a:r>
            <a:r>
              <a:rPr lang="fi-FI" sz="2800" dirty="0" smtClean="0"/>
              <a:t> </a:t>
            </a:r>
            <a:r>
              <a:rPr lang="fi-FI" sz="2800" dirty="0" err="1" smtClean="0"/>
              <a:t>till</a:t>
            </a:r>
            <a:r>
              <a:rPr lang="fi-FI" sz="2800" dirty="0" smtClean="0"/>
              <a:t> </a:t>
            </a:r>
            <a:r>
              <a:rPr lang="fi-FI" sz="2800" dirty="0" err="1" smtClean="0"/>
              <a:t>lindrigt</a:t>
            </a:r>
            <a:r>
              <a:rPr lang="fi-FI" sz="2800" dirty="0" smtClean="0"/>
              <a:t> </a:t>
            </a:r>
            <a:r>
              <a:rPr lang="fi-FI" sz="2800" dirty="0" err="1" smtClean="0"/>
              <a:t>åtstramande</a:t>
            </a:r>
            <a:r>
              <a:rPr lang="fi-FI" sz="2800" dirty="0" smtClean="0"/>
              <a:t>, </a:t>
            </a:r>
            <a:r>
              <a:rPr lang="fi-FI" sz="2800" dirty="0" err="1" smtClean="0"/>
              <a:t>regeringen</a:t>
            </a:r>
            <a:r>
              <a:rPr lang="fi-FI" sz="2800" dirty="0" smtClean="0"/>
              <a:t> </a:t>
            </a:r>
            <a:r>
              <a:rPr lang="fi-FI" sz="2800" dirty="0" err="1" smtClean="0"/>
              <a:t>fortsätter</a:t>
            </a:r>
            <a:r>
              <a:rPr lang="fi-FI" sz="2800" dirty="0" smtClean="0"/>
              <a:t> </a:t>
            </a:r>
            <a:r>
              <a:rPr lang="fi-FI" sz="2800" dirty="0" err="1" smtClean="0"/>
              <a:t>med</a:t>
            </a:r>
            <a:r>
              <a:rPr lang="fi-FI" sz="2800" dirty="0" smtClean="0"/>
              <a:t> </a:t>
            </a:r>
            <a:r>
              <a:rPr lang="fi-FI" sz="2800" dirty="0" err="1" smtClean="0"/>
              <a:t>denna</a:t>
            </a:r>
            <a:r>
              <a:rPr lang="fi-FI" sz="2800" dirty="0" smtClean="0"/>
              <a:t> </a:t>
            </a:r>
            <a:r>
              <a:rPr lang="fi-FI" sz="2800" dirty="0" err="1" smtClean="0"/>
              <a:t>åtstramning</a:t>
            </a:r>
            <a:endParaRPr lang="fi-FI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0699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59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LA">
  <a:themeElements>
    <a:clrScheme name="ETLA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T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T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3411</TotalTime>
  <Words>1506</Words>
  <Application>Microsoft Office PowerPoint</Application>
  <PresentationFormat>On-screen Show (4:3)</PresentationFormat>
  <Paragraphs>304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ETLA</vt:lpstr>
      <vt:lpstr>Oppositionens alternativa budgetförslag</vt:lpstr>
      <vt:lpstr>PowerPoint Presentation</vt:lpstr>
      <vt:lpstr>BNP återhämtar sig långsammare än under 1990-talet</vt:lpstr>
      <vt:lpstr>Exporten har nu stampat på stället i 4 år</vt:lpstr>
      <vt:lpstr>Kostnadskonkurrenskraften och lönsamheten har försvagats; gapet till nivån före krisen är ungefär 10-15 %</vt:lpstr>
      <vt:lpstr>Anpassning av kostnadskonkurrenskraften på 1990-talet och under de senaste åren</vt:lpstr>
      <vt:lpstr>Den privata konsumtionen har den här gången stött tillväxten, men tillväxten har stannat av </vt:lpstr>
      <vt:lpstr>Finanspolitiken har kumulativt varit den mest stimulerande av alla EU-länder</vt:lpstr>
      <vt:lpstr>Politiken har under de senaste åren skiftat till lindrigt åtstramande, regeringen fortsätter med denna åtstramning</vt:lpstr>
      <vt:lpstr>Mycket långsam återhämtning i sikte, räcker inte till för att förbättra sysselsättningen under de närmaste åren</vt:lpstr>
      <vt:lpstr>Den offentliga ekonomin rätar långsamt upp sig</vt:lpstr>
      <vt:lpstr>Översikt av skillnaderna till regeringens proposition 2016, milj. euro, partiernas egna uppskattningar (1)</vt:lpstr>
      <vt:lpstr>SDP: större utgifter finansierade med högre skatter</vt:lpstr>
      <vt:lpstr>SDP: bedömningar</vt:lpstr>
      <vt:lpstr>De Gröna: lite mera utgifter, lite mera skatter; större förändringar i utgifts- och skattestrukturer</vt:lpstr>
      <vt:lpstr>De Gröna: bedömningar</vt:lpstr>
      <vt:lpstr>Vänsterförbundet: mindre skatteintäkter, mera utgifter; stora stukturförändringar</vt:lpstr>
      <vt:lpstr>Vänsterförbundet: bedömningar</vt:lpstr>
      <vt:lpstr>SFP: Samma skatteintäkter och utgifter, men litet annorlunda strukturer </vt:lpstr>
      <vt:lpstr>SFP: bedömningar</vt:lpstr>
      <vt:lpstr>KD: Lite mera utgifter, lite mera skatteintäkter  </vt:lpstr>
      <vt:lpstr>KD: bedömningar</vt:lpstr>
      <vt:lpstr>Den riktiga finanspolitiska linjen?</vt:lpstr>
      <vt:lpstr>PowerPoint Presentation</vt:lpstr>
      <vt:lpstr>Översikt över skillnaderna till regeringens proposition 2016, milj. euro partiernas egna uppskattningar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Oppositions alternativa budgetförslag</dc:title>
  <dc:creator>Vesa Vihriälä</dc:creator>
  <cp:lastModifiedBy>Vesa Vihriälä</cp:lastModifiedBy>
  <cp:revision>195</cp:revision>
  <cp:lastPrinted>2015-12-10T11:06:42Z</cp:lastPrinted>
  <dcterms:created xsi:type="dcterms:W3CDTF">2014-11-22T15:06:45Z</dcterms:created>
  <dcterms:modified xsi:type="dcterms:W3CDTF">2015-12-10T14:18:58Z</dcterms:modified>
</cp:coreProperties>
</file>