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0" r:id="rId2"/>
    <p:sldId id="269" r:id="rId3"/>
    <p:sldId id="278" r:id="rId4"/>
    <p:sldId id="279" r:id="rId5"/>
    <p:sldId id="280" r:id="rId6"/>
    <p:sldId id="274" r:id="rId7"/>
    <p:sldId id="296" r:id="rId8"/>
    <p:sldId id="293" r:id="rId9"/>
    <p:sldId id="294" r:id="rId10"/>
    <p:sldId id="276" r:id="rId11"/>
    <p:sldId id="282" r:id="rId12"/>
    <p:sldId id="283" r:id="rId13"/>
    <p:sldId id="284" r:id="rId14"/>
    <p:sldId id="285" r:id="rId15"/>
    <p:sldId id="286" r:id="rId16"/>
    <p:sldId id="287" r:id="rId17"/>
    <p:sldId id="295" r:id="rId18"/>
    <p:sldId id="288" r:id="rId19"/>
    <p:sldId id="289" r:id="rId20"/>
    <p:sldId id="292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paavo\SUHDANNE\suhdanneC\world\gdp_q_OECD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sv-FI" sz="3200" noProof="0" dirty="0" smtClean="0"/>
              <a:t>Konjunkturrensad</a:t>
            </a:r>
            <a:r>
              <a:rPr lang="fi-FI" sz="3200" dirty="0" smtClean="0"/>
              <a:t> BNP, 2005Q1=100</a:t>
            </a:r>
            <a:endParaRPr lang="fi-FI" sz="3200" dirty="0"/>
          </a:p>
        </c:rich>
      </c:tx>
      <c:layout>
        <c:manualLayout>
          <c:xMode val="edge"/>
          <c:yMode val="edge"/>
          <c:x val="0.15164372710542373"/>
          <c:y val="1.255913879249319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dat_2005q1_100!$A$88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dat_2005q1_100!$W$58:$BJ$58</c:f>
              <c:strCache>
                <c:ptCount val="40"/>
                <c:pt idx="0">
                  <c:v>2005/1</c:v>
                </c:pt>
                <c:pt idx="1">
                  <c:v>2005/2</c:v>
                </c:pt>
                <c:pt idx="2">
                  <c:v>2005/3</c:v>
                </c:pt>
                <c:pt idx="3">
                  <c:v>2005/4</c:v>
                </c:pt>
                <c:pt idx="4">
                  <c:v>2006/1</c:v>
                </c:pt>
                <c:pt idx="5">
                  <c:v>2006/2</c:v>
                </c:pt>
                <c:pt idx="6">
                  <c:v>2006/3</c:v>
                </c:pt>
                <c:pt idx="7">
                  <c:v>2006/4</c:v>
                </c:pt>
                <c:pt idx="8">
                  <c:v>2007/1</c:v>
                </c:pt>
                <c:pt idx="9">
                  <c:v>2007/2</c:v>
                </c:pt>
                <c:pt idx="10">
                  <c:v>2007/3</c:v>
                </c:pt>
                <c:pt idx="11">
                  <c:v>2007/4</c:v>
                </c:pt>
                <c:pt idx="12">
                  <c:v>2008/1</c:v>
                </c:pt>
                <c:pt idx="13">
                  <c:v>2008/2</c:v>
                </c:pt>
                <c:pt idx="14">
                  <c:v>2008/3</c:v>
                </c:pt>
                <c:pt idx="15">
                  <c:v>2008/4</c:v>
                </c:pt>
                <c:pt idx="16">
                  <c:v>2009/1</c:v>
                </c:pt>
                <c:pt idx="17">
                  <c:v>2009/2</c:v>
                </c:pt>
                <c:pt idx="18">
                  <c:v>2009/3</c:v>
                </c:pt>
                <c:pt idx="19">
                  <c:v>2009/4</c:v>
                </c:pt>
                <c:pt idx="20">
                  <c:v>2010/1</c:v>
                </c:pt>
                <c:pt idx="21">
                  <c:v>2010/2</c:v>
                </c:pt>
                <c:pt idx="22">
                  <c:v>2010/3</c:v>
                </c:pt>
                <c:pt idx="23">
                  <c:v>2010/4</c:v>
                </c:pt>
                <c:pt idx="24">
                  <c:v>2011/1</c:v>
                </c:pt>
                <c:pt idx="25">
                  <c:v>2011/2</c:v>
                </c:pt>
                <c:pt idx="26">
                  <c:v>2011/3</c:v>
                </c:pt>
                <c:pt idx="27">
                  <c:v>2011/4</c:v>
                </c:pt>
                <c:pt idx="28">
                  <c:v>2012/1</c:v>
                </c:pt>
                <c:pt idx="29">
                  <c:v>2012/2</c:v>
                </c:pt>
                <c:pt idx="30">
                  <c:v>2012/3</c:v>
                </c:pt>
                <c:pt idx="31">
                  <c:v>2012/4</c:v>
                </c:pt>
                <c:pt idx="32">
                  <c:v>2013/1</c:v>
                </c:pt>
                <c:pt idx="33">
                  <c:v>2013/2</c:v>
                </c:pt>
                <c:pt idx="34">
                  <c:v>2013/3</c:v>
                </c:pt>
                <c:pt idx="35">
                  <c:v>2013/4</c:v>
                </c:pt>
                <c:pt idx="36">
                  <c:v>2014/1</c:v>
                </c:pt>
                <c:pt idx="37">
                  <c:v>2014/2</c:v>
                </c:pt>
                <c:pt idx="38">
                  <c:v>2014/3</c:v>
                </c:pt>
                <c:pt idx="39">
                  <c:v>2014/4</c:v>
                </c:pt>
              </c:strCache>
            </c:strRef>
          </c:cat>
          <c:val>
            <c:numRef>
              <c:f>dat_2005q1_100!$W$88:$BJ$88</c:f>
              <c:numCache>
                <c:formatCode>0.0</c:formatCode>
                <c:ptCount val="40"/>
                <c:pt idx="0">
                  <c:v>100</c:v>
                </c:pt>
                <c:pt idx="1">
                  <c:v>100.86029021092651</c:v>
                </c:pt>
                <c:pt idx="2">
                  <c:v>102.22610247654222</c:v>
                </c:pt>
                <c:pt idx="3">
                  <c:v>102.73007701473755</c:v>
                </c:pt>
                <c:pt idx="4">
                  <c:v>104.1541790682919</c:v>
                </c:pt>
                <c:pt idx="5">
                  <c:v>105.59220877029183</c:v>
                </c:pt>
                <c:pt idx="6">
                  <c:v>107.09188121263395</c:v>
                </c:pt>
                <c:pt idx="7">
                  <c:v>107.45967429936196</c:v>
                </c:pt>
                <c:pt idx="8">
                  <c:v>108.55776621152492</c:v>
                </c:pt>
                <c:pt idx="9">
                  <c:v>109.09772050820442</c:v>
                </c:pt>
                <c:pt idx="10">
                  <c:v>109.7803042417427</c:v>
                </c:pt>
                <c:pt idx="11">
                  <c:v>111.4431107144884</c:v>
                </c:pt>
                <c:pt idx="12">
                  <c:v>110.05202234613814</c:v>
                </c:pt>
                <c:pt idx="13">
                  <c:v>109.89623901908088</c:v>
                </c:pt>
                <c:pt idx="14">
                  <c:v>109.8135758463626</c:v>
                </c:pt>
                <c:pt idx="15">
                  <c:v>105.76359622199639</c:v>
                </c:pt>
                <c:pt idx="16">
                  <c:v>102.98154844500388</c:v>
                </c:pt>
                <c:pt idx="17">
                  <c:v>103.22889316461961</c:v>
                </c:pt>
                <c:pt idx="18">
                  <c:v>103.16686354515394</c:v>
                </c:pt>
                <c:pt idx="19">
                  <c:v>104.47877065289717</c:v>
                </c:pt>
                <c:pt idx="20">
                  <c:v>107.06982910259521</c:v>
                </c:pt>
                <c:pt idx="21">
                  <c:v>109.32069184304052</c:v>
                </c:pt>
                <c:pt idx="22">
                  <c:v>110.66251760300007</c:v>
                </c:pt>
                <c:pt idx="23">
                  <c:v>112.73747930196686</c:v>
                </c:pt>
                <c:pt idx="24">
                  <c:v>112.44551452344228</c:v>
                </c:pt>
                <c:pt idx="25">
                  <c:v>113.10823846197493</c:v>
                </c:pt>
                <c:pt idx="26">
                  <c:v>114.47998287415079</c:v>
                </c:pt>
                <c:pt idx="27">
                  <c:v>112.98637153807664</c:v>
                </c:pt>
                <c:pt idx="28">
                  <c:v>113.80526568279008</c:v>
                </c:pt>
                <c:pt idx="29">
                  <c:v>114.72913302967625</c:v>
                </c:pt>
                <c:pt idx="30">
                  <c:v>115.21866408059464</c:v>
                </c:pt>
                <c:pt idx="31">
                  <c:v>115.02973810862532</c:v>
                </c:pt>
                <c:pt idx="32">
                  <c:v>115.6070907205753</c:v>
                </c:pt>
                <c:pt idx="33">
                  <c:v>115.45827121774073</c:v>
                </c:pt>
                <c:pt idx="34">
                  <c:v>116.20992905281673</c:v>
                </c:pt>
                <c:pt idx="35">
                  <c:v>118.21517185170663</c:v>
                </c:pt>
                <c:pt idx="36">
                  <c:v>118.09695667985491</c:v>
                </c:pt>
                <c:pt idx="37">
                  <c:v>118.33315059321461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dat_2005q1_100!$A$69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dat_2005q1_100!$W$58:$BJ$58</c:f>
              <c:strCache>
                <c:ptCount val="40"/>
                <c:pt idx="0">
                  <c:v>2005/1</c:v>
                </c:pt>
                <c:pt idx="1">
                  <c:v>2005/2</c:v>
                </c:pt>
                <c:pt idx="2">
                  <c:v>2005/3</c:v>
                </c:pt>
                <c:pt idx="3">
                  <c:v>2005/4</c:v>
                </c:pt>
                <c:pt idx="4">
                  <c:v>2006/1</c:v>
                </c:pt>
                <c:pt idx="5">
                  <c:v>2006/2</c:v>
                </c:pt>
                <c:pt idx="6">
                  <c:v>2006/3</c:v>
                </c:pt>
                <c:pt idx="7">
                  <c:v>2006/4</c:v>
                </c:pt>
                <c:pt idx="8">
                  <c:v>2007/1</c:v>
                </c:pt>
                <c:pt idx="9">
                  <c:v>2007/2</c:v>
                </c:pt>
                <c:pt idx="10">
                  <c:v>2007/3</c:v>
                </c:pt>
                <c:pt idx="11">
                  <c:v>2007/4</c:v>
                </c:pt>
                <c:pt idx="12">
                  <c:v>2008/1</c:v>
                </c:pt>
                <c:pt idx="13">
                  <c:v>2008/2</c:v>
                </c:pt>
                <c:pt idx="14">
                  <c:v>2008/3</c:v>
                </c:pt>
                <c:pt idx="15">
                  <c:v>2008/4</c:v>
                </c:pt>
                <c:pt idx="16">
                  <c:v>2009/1</c:v>
                </c:pt>
                <c:pt idx="17">
                  <c:v>2009/2</c:v>
                </c:pt>
                <c:pt idx="18">
                  <c:v>2009/3</c:v>
                </c:pt>
                <c:pt idx="19">
                  <c:v>2009/4</c:v>
                </c:pt>
                <c:pt idx="20">
                  <c:v>2010/1</c:v>
                </c:pt>
                <c:pt idx="21">
                  <c:v>2010/2</c:v>
                </c:pt>
                <c:pt idx="22">
                  <c:v>2010/3</c:v>
                </c:pt>
                <c:pt idx="23">
                  <c:v>2010/4</c:v>
                </c:pt>
                <c:pt idx="24">
                  <c:v>2011/1</c:v>
                </c:pt>
                <c:pt idx="25">
                  <c:v>2011/2</c:v>
                </c:pt>
                <c:pt idx="26">
                  <c:v>2011/3</c:v>
                </c:pt>
                <c:pt idx="27">
                  <c:v>2011/4</c:v>
                </c:pt>
                <c:pt idx="28">
                  <c:v>2012/1</c:v>
                </c:pt>
                <c:pt idx="29">
                  <c:v>2012/2</c:v>
                </c:pt>
                <c:pt idx="30">
                  <c:v>2012/3</c:v>
                </c:pt>
                <c:pt idx="31">
                  <c:v>2012/4</c:v>
                </c:pt>
                <c:pt idx="32">
                  <c:v>2013/1</c:v>
                </c:pt>
                <c:pt idx="33">
                  <c:v>2013/2</c:v>
                </c:pt>
                <c:pt idx="34">
                  <c:v>2013/3</c:v>
                </c:pt>
                <c:pt idx="35">
                  <c:v>2013/4</c:v>
                </c:pt>
                <c:pt idx="36">
                  <c:v>2014/1</c:v>
                </c:pt>
                <c:pt idx="37">
                  <c:v>2014/2</c:v>
                </c:pt>
                <c:pt idx="38">
                  <c:v>2014/3</c:v>
                </c:pt>
                <c:pt idx="39">
                  <c:v>2014/4</c:v>
                </c:pt>
              </c:strCache>
            </c:strRef>
          </c:cat>
          <c:val>
            <c:numRef>
              <c:f>dat_2005q1_100!$W$69:$BJ$69</c:f>
              <c:numCache>
                <c:formatCode>0.0</c:formatCode>
                <c:ptCount val="40"/>
                <c:pt idx="0">
                  <c:v>99.999999999999986</c:v>
                </c:pt>
                <c:pt idx="1">
                  <c:v>100.64705103477024</c:v>
                </c:pt>
                <c:pt idx="2">
                  <c:v>101.42553468027045</c:v>
                </c:pt>
                <c:pt idx="3">
                  <c:v>101.74905747057393</c:v>
                </c:pt>
                <c:pt idx="4">
                  <c:v>102.90162036466786</c:v>
                </c:pt>
                <c:pt idx="5">
                  <c:v>104.41815230653027</c:v>
                </c:pt>
                <c:pt idx="6">
                  <c:v>105.42917238906882</c:v>
                </c:pt>
                <c:pt idx="7">
                  <c:v>106.78394293577948</c:v>
                </c:pt>
                <c:pt idx="8">
                  <c:v>107.44870727510668</c:v>
                </c:pt>
                <c:pt idx="9">
                  <c:v>108.01486943105607</c:v>
                </c:pt>
                <c:pt idx="10">
                  <c:v>108.94498609033811</c:v>
                </c:pt>
                <c:pt idx="11">
                  <c:v>109.33927665031025</c:v>
                </c:pt>
                <c:pt idx="12">
                  <c:v>110.4438356345691</c:v>
                </c:pt>
                <c:pt idx="13">
                  <c:v>109.95854599495063</c:v>
                </c:pt>
                <c:pt idx="14">
                  <c:v>109.52380372335007</c:v>
                </c:pt>
                <c:pt idx="15">
                  <c:v>107.29956135981968</c:v>
                </c:pt>
                <c:pt idx="16">
                  <c:v>102.92435149952132</c:v>
                </c:pt>
                <c:pt idx="17">
                  <c:v>103.17711197431927</c:v>
                </c:pt>
                <c:pt idx="18">
                  <c:v>103.99605642172014</c:v>
                </c:pt>
                <c:pt idx="19">
                  <c:v>104.94644438817768</c:v>
                </c:pt>
                <c:pt idx="20">
                  <c:v>105.64149024251081</c:v>
                </c:pt>
                <c:pt idx="21">
                  <c:v>107.97694299706603</c:v>
                </c:pt>
                <c:pt idx="22">
                  <c:v>108.7352116950789</c:v>
                </c:pt>
                <c:pt idx="23">
                  <c:v>109.39237293067448</c:v>
                </c:pt>
                <c:pt idx="24">
                  <c:v>110.7370278223963</c:v>
                </c:pt>
                <c:pt idx="25">
                  <c:v>111.24254513588349</c:v>
                </c:pt>
                <c:pt idx="26">
                  <c:v>111.64694589668113</c:v>
                </c:pt>
                <c:pt idx="27">
                  <c:v>111.48518268347489</c:v>
                </c:pt>
                <c:pt idx="28">
                  <c:v>112.49367567032074</c:v>
                </c:pt>
                <c:pt idx="29">
                  <c:v>112.40268749900122</c:v>
                </c:pt>
                <c:pt idx="30">
                  <c:v>112.625101008833</c:v>
                </c:pt>
                <c:pt idx="31">
                  <c:v>112.10949531117397</c:v>
                </c:pt>
                <c:pt idx="32">
                  <c:v>112.10949167506504</c:v>
                </c:pt>
                <c:pt idx="33">
                  <c:v>112.91829137860583</c:v>
                </c:pt>
                <c:pt idx="34">
                  <c:v>113.28924570375096</c:v>
                </c:pt>
                <c:pt idx="35">
                  <c:v>113.72208779628582</c:v>
                </c:pt>
                <c:pt idx="36">
                  <c:v>114.65224808887483</c:v>
                </c:pt>
                <c:pt idx="37">
                  <c:v>114.42294359269708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dat_2005q1_100!$A$92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38100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strRef>
              <c:f>dat_2005q1_100!$W$58:$BJ$58</c:f>
              <c:strCache>
                <c:ptCount val="40"/>
                <c:pt idx="0">
                  <c:v>2005/1</c:v>
                </c:pt>
                <c:pt idx="1">
                  <c:v>2005/2</c:v>
                </c:pt>
                <c:pt idx="2">
                  <c:v>2005/3</c:v>
                </c:pt>
                <c:pt idx="3">
                  <c:v>2005/4</c:v>
                </c:pt>
                <c:pt idx="4">
                  <c:v>2006/1</c:v>
                </c:pt>
                <c:pt idx="5">
                  <c:v>2006/2</c:v>
                </c:pt>
                <c:pt idx="6">
                  <c:v>2006/3</c:v>
                </c:pt>
                <c:pt idx="7">
                  <c:v>2006/4</c:v>
                </c:pt>
                <c:pt idx="8">
                  <c:v>2007/1</c:v>
                </c:pt>
                <c:pt idx="9">
                  <c:v>2007/2</c:v>
                </c:pt>
                <c:pt idx="10">
                  <c:v>2007/3</c:v>
                </c:pt>
                <c:pt idx="11">
                  <c:v>2007/4</c:v>
                </c:pt>
                <c:pt idx="12">
                  <c:v>2008/1</c:v>
                </c:pt>
                <c:pt idx="13">
                  <c:v>2008/2</c:v>
                </c:pt>
                <c:pt idx="14">
                  <c:v>2008/3</c:v>
                </c:pt>
                <c:pt idx="15">
                  <c:v>2008/4</c:v>
                </c:pt>
                <c:pt idx="16">
                  <c:v>2009/1</c:v>
                </c:pt>
                <c:pt idx="17">
                  <c:v>2009/2</c:v>
                </c:pt>
                <c:pt idx="18">
                  <c:v>2009/3</c:v>
                </c:pt>
                <c:pt idx="19">
                  <c:v>2009/4</c:v>
                </c:pt>
                <c:pt idx="20">
                  <c:v>2010/1</c:v>
                </c:pt>
                <c:pt idx="21">
                  <c:v>2010/2</c:v>
                </c:pt>
                <c:pt idx="22">
                  <c:v>2010/3</c:v>
                </c:pt>
                <c:pt idx="23">
                  <c:v>2010/4</c:v>
                </c:pt>
                <c:pt idx="24">
                  <c:v>2011/1</c:v>
                </c:pt>
                <c:pt idx="25">
                  <c:v>2011/2</c:v>
                </c:pt>
                <c:pt idx="26">
                  <c:v>2011/3</c:v>
                </c:pt>
                <c:pt idx="27">
                  <c:v>2011/4</c:v>
                </c:pt>
                <c:pt idx="28">
                  <c:v>2012/1</c:v>
                </c:pt>
                <c:pt idx="29">
                  <c:v>2012/2</c:v>
                </c:pt>
                <c:pt idx="30">
                  <c:v>2012/3</c:v>
                </c:pt>
                <c:pt idx="31">
                  <c:v>2012/4</c:v>
                </c:pt>
                <c:pt idx="32">
                  <c:v>2013/1</c:v>
                </c:pt>
                <c:pt idx="33">
                  <c:v>2013/2</c:v>
                </c:pt>
                <c:pt idx="34">
                  <c:v>2013/3</c:v>
                </c:pt>
                <c:pt idx="35">
                  <c:v>2013/4</c:v>
                </c:pt>
                <c:pt idx="36">
                  <c:v>2014/1</c:v>
                </c:pt>
                <c:pt idx="37">
                  <c:v>2014/2</c:v>
                </c:pt>
                <c:pt idx="38">
                  <c:v>2014/3</c:v>
                </c:pt>
                <c:pt idx="39">
                  <c:v>2014/4</c:v>
                </c:pt>
              </c:strCache>
            </c:strRef>
          </c:cat>
          <c:val>
            <c:numRef>
              <c:f>dat_2005q1_100!$W$92:$BJ$92</c:f>
              <c:numCache>
                <c:formatCode>0.0</c:formatCode>
                <c:ptCount val="40"/>
                <c:pt idx="0">
                  <c:v>100</c:v>
                </c:pt>
                <c:pt idx="1">
                  <c:v>100.54609154480079</c:v>
                </c:pt>
                <c:pt idx="2">
                  <c:v>101.36664728159883</c:v>
                </c:pt>
                <c:pt idx="3">
                  <c:v>101.92763223216689</c:v>
                </c:pt>
                <c:pt idx="4">
                  <c:v>103.16449412065074</c:v>
                </c:pt>
                <c:pt idx="5">
                  <c:v>103.48505694954679</c:v>
                </c:pt>
                <c:pt idx="6">
                  <c:v>103.57583580374748</c:v>
                </c:pt>
                <c:pt idx="7">
                  <c:v>104.38433497397197</c:v>
                </c:pt>
                <c:pt idx="8">
                  <c:v>104.45312832442093</c:v>
                </c:pt>
                <c:pt idx="9">
                  <c:v>105.25737223585482</c:v>
                </c:pt>
                <c:pt idx="10">
                  <c:v>105.96658203429743</c:v>
                </c:pt>
                <c:pt idx="11">
                  <c:v>106.35381058424704</c:v>
                </c:pt>
                <c:pt idx="12">
                  <c:v>105.63963631721541</c:v>
                </c:pt>
                <c:pt idx="13">
                  <c:v>106.16303314846596</c:v>
                </c:pt>
                <c:pt idx="14">
                  <c:v>105.63750868782002</c:v>
                </c:pt>
                <c:pt idx="15">
                  <c:v>103.36449128381162</c:v>
                </c:pt>
                <c:pt idx="16">
                  <c:v>101.92834144196532</c:v>
                </c:pt>
                <c:pt idx="17">
                  <c:v>101.82054155260209</c:v>
                </c:pt>
                <c:pt idx="18">
                  <c:v>102.14394122069196</c:v>
                </c:pt>
                <c:pt idx="19">
                  <c:v>103.12052311314734</c:v>
                </c:pt>
                <c:pt idx="20">
                  <c:v>103.52831874725184</c:v>
                </c:pt>
                <c:pt idx="21">
                  <c:v>104.52334009446673</c:v>
                </c:pt>
                <c:pt idx="22">
                  <c:v>105.24176962028905</c:v>
                </c:pt>
                <c:pt idx="23">
                  <c:v>105.9729649224834</c:v>
                </c:pt>
                <c:pt idx="24">
                  <c:v>105.62970738003719</c:v>
                </c:pt>
                <c:pt idx="25">
                  <c:v>106.46161047361036</c:v>
                </c:pt>
                <c:pt idx="26">
                  <c:v>106.82188905121912</c:v>
                </c:pt>
                <c:pt idx="27">
                  <c:v>108.09846668841577</c:v>
                </c:pt>
                <c:pt idx="28">
                  <c:v>109.08781435724322</c:v>
                </c:pt>
                <c:pt idx="29">
                  <c:v>109.41476007432514</c:v>
                </c:pt>
                <c:pt idx="30">
                  <c:v>110.16865009006968</c:v>
                </c:pt>
                <c:pt idx="31">
                  <c:v>110.20836583878248</c:v>
                </c:pt>
                <c:pt idx="32">
                  <c:v>110.52254577949245</c:v>
                </c:pt>
                <c:pt idx="33">
                  <c:v>111.2019687664005</c:v>
                </c:pt>
                <c:pt idx="34">
                  <c:v>112.18989801563096</c:v>
                </c:pt>
                <c:pt idx="35">
                  <c:v>113.07378335059082</c:v>
                </c:pt>
                <c:pt idx="36">
                  <c:v>112.73299669508228</c:v>
                </c:pt>
                <c:pt idx="37">
                  <c:v>113.8603266620331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dat_2005q1_100!$A$67</c:f>
              <c:strCache>
                <c:ptCount val="1"/>
                <c:pt idx="0">
                  <c:v>Finland</c:v>
                </c:pt>
              </c:strCache>
            </c:strRef>
          </c:tx>
          <c:spPr>
            <a:ln w="63500">
              <a:solidFill>
                <a:srgbClr val="99CCFF">
                  <a:lumMod val="50000"/>
                </a:srgbClr>
              </a:solidFill>
            </a:ln>
          </c:spPr>
          <c:marker>
            <c:symbol val="none"/>
          </c:marker>
          <c:cat>
            <c:strRef>
              <c:f>dat_2005q1_100!$W$58:$BJ$58</c:f>
              <c:strCache>
                <c:ptCount val="40"/>
                <c:pt idx="0">
                  <c:v>2005/1</c:v>
                </c:pt>
                <c:pt idx="1">
                  <c:v>2005/2</c:v>
                </c:pt>
                <c:pt idx="2">
                  <c:v>2005/3</c:v>
                </c:pt>
                <c:pt idx="3">
                  <c:v>2005/4</c:v>
                </c:pt>
                <c:pt idx="4">
                  <c:v>2006/1</c:v>
                </c:pt>
                <c:pt idx="5">
                  <c:v>2006/2</c:v>
                </c:pt>
                <c:pt idx="6">
                  <c:v>2006/3</c:v>
                </c:pt>
                <c:pt idx="7">
                  <c:v>2006/4</c:v>
                </c:pt>
                <c:pt idx="8">
                  <c:v>2007/1</c:v>
                </c:pt>
                <c:pt idx="9">
                  <c:v>2007/2</c:v>
                </c:pt>
                <c:pt idx="10">
                  <c:v>2007/3</c:v>
                </c:pt>
                <c:pt idx="11">
                  <c:v>2007/4</c:v>
                </c:pt>
                <c:pt idx="12">
                  <c:v>2008/1</c:v>
                </c:pt>
                <c:pt idx="13">
                  <c:v>2008/2</c:v>
                </c:pt>
                <c:pt idx="14">
                  <c:v>2008/3</c:v>
                </c:pt>
                <c:pt idx="15">
                  <c:v>2008/4</c:v>
                </c:pt>
                <c:pt idx="16">
                  <c:v>2009/1</c:v>
                </c:pt>
                <c:pt idx="17">
                  <c:v>2009/2</c:v>
                </c:pt>
                <c:pt idx="18">
                  <c:v>2009/3</c:v>
                </c:pt>
                <c:pt idx="19">
                  <c:v>2009/4</c:v>
                </c:pt>
                <c:pt idx="20">
                  <c:v>2010/1</c:v>
                </c:pt>
                <c:pt idx="21">
                  <c:v>2010/2</c:v>
                </c:pt>
                <c:pt idx="22">
                  <c:v>2010/3</c:v>
                </c:pt>
                <c:pt idx="23">
                  <c:v>2010/4</c:v>
                </c:pt>
                <c:pt idx="24">
                  <c:v>2011/1</c:v>
                </c:pt>
                <c:pt idx="25">
                  <c:v>2011/2</c:v>
                </c:pt>
                <c:pt idx="26">
                  <c:v>2011/3</c:v>
                </c:pt>
                <c:pt idx="27">
                  <c:v>2011/4</c:v>
                </c:pt>
                <c:pt idx="28">
                  <c:v>2012/1</c:v>
                </c:pt>
                <c:pt idx="29">
                  <c:v>2012/2</c:v>
                </c:pt>
                <c:pt idx="30">
                  <c:v>2012/3</c:v>
                </c:pt>
                <c:pt idx="31">
                  <c:v>2012/4</c:v>
                </c:pt>
                <c:pt idx="32">
                  <c:v>2013/1</c:v>
                </c:pt>
                <c:pt idx="33">
                  <c:v>2013/2</c:v>
                </c:pt>
                <c:pt idx="34">
                  <c:v>2013/3</c:v>
                </c:pt>
                <c:pt idx="35">
                  <c:v>2013/4</c:v>
                </c:pt>
                <c:pt idx="36">
                  <c:v>2014/1</c:v>
                </c:pt>
                <c:pt idx="37">
                  <c:v>2014/2</c:v>
                </c:pt>
                <c:pt idx="38">
                  <c:v>2014/3</c:v>
                </c:pt>
                <c:pt idx="39">
                  <c:v>2014/4</c:v>
                </c:pt>
              </c:strCache>
            </c:strRef>
          </c:cat>
          <c:val>
            <c:numRef>
              <c:f>dat_2005q1_100!$W$67:$BJ$67</c:f>
              <c:numCache>
                <c:formatCode>0.0</c:formatCode>
                <c:ptCount val="40"/>
                <c:pt idx="0">
                  <c:v>100</c:v>
                </c:pt>
                <c:pt idx="1">
                  <c:v>100.76356401570145</c:v>
                </c:pt>
                <c:pt idx="2">
                  <c:v>101.76910254342101</c:v>
                </c:pt>
                <c:pt idx="3">
                  <c:v>102.16701618540625</c:v>
                </c:pt>
                <c:pt idx="4">
                  <c:v>104.37705006183788</c:v>
                </c:pt>
                <c:pt idx="5">
                  <c:v>104.88250793138677</c:v>
                </c:pt>
                <c:pt idx="6">
                  <c:v>106.01172232080445</c:v>
                </c:pt>
                <c:pt idx="7">
                  <c:v>107.28074420605473</c:v>
                </c:pt>
                <c:pt idx="8">
                  <c:v>109.4585148142173</c:v>
                </c:pt>
                <c:pt idx="9">
                  <c:v>110.96951121148568</c:v>
                </c:pt>
                <c:pt idx="10">
                  <c:v>111.66586008495993</c:v>
                </c:pt>
                <c:pt idx="11">
                  <c:v>113.00209711243748</c:v>
                </c:pt>
                <c:pt idx="12">
                  <c:v>112.29768242189598</c:v>
                </c:pt>
                <c:pt idx="13">
                  <c:v>112.46437597461953</c:v>
                </c:pt>
                <c:pt idx="14">
                  <c:v>112.08528257245797</c:v>
                </c:pt>
                <c:pt idx="15">
                  <c:v>109.55530461902454</c:v>
                </c:pt>
                <c:pt idx="16">
                  <c:v>102.34715276657522</c:v>
                </c:pt>
                <c:pt idx="17">
                  <c:v>101.3281712104103</c:v>
                </c:pt>
                <c:pt idx="18">
                  <c:v>102.61870194117337</c:v>
                </c:pt>
                <c:pt idx="19">
                  <c:v>101.99225681561543</c:v>
                </c:pt>
                <c:pt idx="20">
                  <c:v>102.48158305102977</c:v>
                </c:pt>
                <c:pt idx="21">
                  <c:v>106.10582351992255</c:v>
                </c:pt>
                <c:pt idx="22">
                  <c:v>105.71328708931547</c:v>
                </c:pt>
                <c:pt idx="23">
                  <c:v>107.55498198634191</c:v>
                </c:pt>
                <c:pt idx="24">
                  <c:v>107.72974135613273</c:v>
                </c:pt>
                <c:pt idx="25">
                  <c:v>108.06581706726894</c:v>
                </c:pt>
                <c:pt idx="26">
                  <c:v>108.84282411141575</c:v>
                </c:pt>
                <c:pt idx="27">
                  <c:v>108.93423670484486</c:v>
                </c:pt>
                <c:pt idx="28">
                  <c:v>109.08479862343387</c:v>
                </c:pt>
                <c:pt idx="29">
                  <c:v>107.4850782384255</c:v>
                </c:pt>
                <c:pt idx="30">
                  <c:v>107.14093671022204</c:v>
                </c:pt>
                <c:pt idx="31">
                  <c:v>106.22681077593161</c:v>
                </c:pt>
                <c:pt idx="32">
                  <c:v>106.04667419476256</c:v>
                </c:pt>
                <c:pt idx="33">
                  <c:v>106.11657794267896</c:v>
                </c:pt>
                <c:pt idx="34">
                  <c:v>106.01108189492928</c:v>
                </c:pt>
                <c:pt idx="35">
                  <c:v>105.67564660966823</c:v>
                </c:pt>
                <c:pt idx="36">
                  <c:v>105.25294402322956</c:v>
                </c:pt>
                <c:pt idx="37">
                  <c:v>105.35819696725277</c:v>
                </c:pt>
              </c:numCache>
            </c:numRef>
          </c:val>
          <c:smooth val="0"/>
        </c:ser>
        <c:ser>
          <c:idx val="6"/>
          <c:order val="4"/>
          <c:tx>
            <c:v>Euro Area</c:v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dat_2005q1_100!$W$58:$BJ$58</c:f>
              <c:strCache>
                <c:ptCount val="40"/>
                <c:pt idx="0">
                  <c:v>2005/1</c:v>
                </c:pt>
                <c:pt idx="1">
                  <c:v>2005/2</c:v>
                </c:pt>
                <c:pt idx="2">
                  <c:v>2005/3</c:v>
                </c:pt>
                <c:pt idx="3">
                  <c:v>2005/4</c:v>
                </c:pt>
                <c:pt idx="4">
                  <c:v>2006/1</c:v>
                </c:pt>
                <c:pt idx="5">
                  <c:v>2006/2</c:v>
                </c:pt>
                <c:pt idx="6">
                  <c:v>2006/3</c:v>
                </c:pt>
                <c:pt idx="7">
                  <c:v>2006/4</c:v>
                </c:pt>
                <c:pt idx="8">
                  <c:v>2007/1</c:v>
                </c:pt>
                <c:pt idx="9">
                  <c:v>2007/2</c:v>
                </c:pt>
                <c:pt idx="10">
                  <c:v>2007/3</c:v>
                </c:pt>
                <c:pt idx="11">
                  <c:v>2007/4</c:v>
                </c:pt>
                <c:pt idx="12">
                  <c:v>2008/1</c:v>
                </c:pt>
                <c:pt idx="13">
                  <c:v>2008/2</c:v>
                </c:pt>
                <c:pt idx="14">
                  <c:v>2008/3</c:v>
                </c:pt>
                <c:pt idx="15">
                  <c:v>2008/4</c:v>
                </c:pt>
                <c:pt idx="16">
                  <c:v>2009/1</c:v>
                </c:pt>
                <c:pt idx="17">
                  <c:v>2009/2</c:v>
                </c:pt>
                <c:pt idx="18">
                  <c:v>2009/3</c:v>
                </c:pt>
                <c:pt idx="19">
                  <c:v>2009/4</c:v>
                </c:pt>
                <c:pt idx="20">
                  <c:v>2010/1</c:v>
                </c:pt>
                <c:pt idx="21">
                  <c:v>2010/2</c:v>
                </c:pt>
                <c:pt idx="22">
                  <c:v>2010/3</c:v>
                </c:pt>
                <c:pt idx="23">
                  <c:v>2010/4</c:v>
                </c:pt>
                <c:pt idx="24">
                  <c:v>2011/1</c:v>
                </c:pt>
                <c:pt idx="25">
                  <c:v>2011/2</c:v>
                </c:pt>
                <c:pt idx="26">
                  <c:v>2011/3</c:v>
                </c:pt>
                <c:pt idx="27">
                  <c:v>2011/4</c:v>
                </c:pt>
                <c:pt idx="28">
                  <c:v>2012/1</c:v>
                </c:pt>
                <c:pt idx="29">
                  <c:v>2012/2</c:v>
                </c:pt>
                <c:pt idx="30">
                  <c:v>2012/3</c:v>
                </c:pt>
                <c:pt idx="31">
                  <c:v>2012/4</c:v>
                </c:pt>
                <c:pt idx="32">
                  <c:v>2013/1</c:v>
                </c:pt>
                <c:pt idx="33">
                  <c:v>2013/2</c:v>
                </c:pt>
                <c:pt idx="34">
                  <c:v>2013/3</c:v>
                </c:pt>
                <c:pt idx="35">
                  <c:v>2013/4</c:v>
                </c:pt>
                <c:pt idx="36">
                  <c:v>2014/1</c:v>
                </c:pt>
                <c:pt idx="37">
                  <c:v>2014/2</c:v>
                </c:pt>
                <c:pt idx="38">
                  <c:v>2014/3</c:v>
                </c:pt>
                <c:pt idx="39">
                  <c:v>2014/4</c:v>
                </c:pt>
              </c:strCache>
            </c:strRef>
          </c:cat>
          <c:val>
            <c:numRef>
              <c:f>dat_2005q1_100!$W$93:$BJ$93</c:f>
              <c:numCache>
                <c:formatCode>0.0</c:formatCode>
                <c:ptCount val="40"/>
                <c:pt idx="0">
                  <c:v>100</c:v>
                </c:pt>
                <c:pt idx="1">
                  <c:v>100.68316598186959</c:v>
                </c:pt>
                <c:pt idx="2">
                  <c:v>101.31252553348867</c:v>
                </c:pt>
                <c:pt idx="3">
                  <c:v>101.98687762307587</c:v>
                </c:pt>
                <c:pt idx="4">
                  <c:v>102.90316510048031</c:v>
                </c:pt>
                <c:pt idx="5">
                  <c:v>104.06827630043625</c:v>
                </c:pt>
                <c:pt idx="6">
                  <c:v>104.73033062815661</c:v>
                </c:pt>
                <c:pt idx="7">
                  <c:v>105.87218129144172</c:v>
                </c:pt>
                <c:pt idx="8">
                  <c:v>106.71164001522978</c:v>
                </c:pt>
                <c:pt idx="9">
                  <c:v>107.20816090991127</c:v>
                </c:pt>
                <c:pt idx="10">
                  <c:v>107.84400184853523</c:v>
                </c:pt>
                <c:pt idx="11">
                  <c:v>108.2776294679387</c:v>
                </c:pt>
                <c:pt idx="12">
                  <c:v>108.90587735746807</c:v>
                </c:pt>
                <c:pt idx="13">
                  <c:v>108.47273609022886</c:v>
                </c:pt>
                <c:pt idx="14">
                  <c:v>107.81795719386312</c:v>
                </c:pt>
                <c:pt idx="15">
                  <c:v>105.96181897297504</c:v>
                </c:pt>
                <c:pt idx="16">
                  <c:v>102.95504101040557</c:v>
                </c:pt>
                <c:pt idx="17">
                  <c:v>102.6705249943325</c:v>
                </c:pt>
                <c:pt idx="18">
                  <c:v>103.06562657444103</c:v>
                </c:pt>
                <c:pt idx="19">
                  <c:v>103.53572564338431</c:v>
                </c:pt>
                <c:pt idx="20">
                  <c:v>103.9519736170824</c:v>
                </c:pt>
                <c:pt idx="21">
                  <c:v>104.89245959604585</c:v>
                </c:pt>
                <c:pt idx="22">
                  <c:v>105.32152642321527</c:v>
                </c:pt>
                <c:pt idx="23">
                  <c:v>105.8765783120285</c:v>
                </c:pt>
                <c:pt idx="24">
                  <c:v>106.70355565119375</c:v>
                </c:pt>
                <c:pt idx="25">
                  <c:v>106.74739682485483</c:v>
                </c:pt>
                <c:pt idx="26">
                  <c:v>106.82553078887115</c:v>
                </c:pt>
                <c:pt idx="27">
                  <c:v>106.5811140124609</c:v>
                </c:pt>
                <c:pt idx="28">
                  <c:v>106.49373439454718</c:v>
                </c:pt>
                <c:pt idx="29">
                  <c:v>106.18328786767727</c:v>
                </c:pt>
                <c:pt idx="30">
                  <c:v>106.04254846945972</c:v>
                </c:pt>
                <c:pt idx="31">
                  <c:v>105.47946184438241</c:v>
                </c:pt>
                <c:pt idx="32">
                  <c:v>105.26189865532562</c:v>
                </c:pt>
                <c:pt idx="33">
                  <c:v>105.57791341819814</c:v>
                </c:pt>
                <c:pt idx="34">
                  <c:v>105.72397420437748</c:v>
                </c:pt>
                <c:pt idx="35">
                  <c:v>105.99491393861082</c:v>
                </c:pt>
                <c:pt idx="36">
                  <c:v>106.19630635813935</c:v>
                </c:pt>
                <c:pt idx="37">
                  <c:v>106.19630635813935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96672"/>
        <c:axId val="45844160"/>
      </c:lineChart>
      <c:catAx>
        <c:axId val="37596672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4584416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45844160"/>
        <c:scaling>
          <c:orientation val="minMax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fi-FI" sz="1400"/>
                  <a:t>Volume index, 2005Q1=100</a:t>
                </a:r>
              </a:p>
            </c:rich>
          </c:tx>
          <c:layout>
            <c:manualLayout>
              <c:xMode val="edge"/>
              <c:yMode val="edge"/>
              <c:x val="1.6371452355152662E-2"/>
              <c:y val="0.4700079289714279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375966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sv-FI" sz="1400" noProof="0" dirty="0" smtClean="0"/>
              <a:t>Exporten</a:t>
            </a:r>
            <a:r>
              <a:rPr lang="sv-FI" sz="1400" baseline="0" noProof="0" dirty="0" smtClean="0"/>
              <a:t> av varor och tjänster</a:t>
            </a:r>
            <a:r>
              <a:rPr lang="sv-FI" sz="1400" noProof="0" dirty="0" smtClean="0"/>
              <a:t>, volym</a:t>
            </a:r>
            <a:endParaRPr lang="sv-FI" sz="1400" noProof="0" dirty="0"/>
          </a:p>
        </c:rich>
      </c:tx>
      <c:layout>
        <c:manualLayout>
          <c:xMode val="edge"/>
          <c:yMode val="edge"/>
          <c:x val="0.22744191063772592"/>
          <c:y val="3.080872498778971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3411480601178589E-2"/>
          <c:y val="0.2160087018989198"/>
          <c:w val="0.86269757382296952"/>
          <c:h val="0.66327087850418909"/>
        </c:manualLayout>
      </c:layout>
      <c:lineChart>
        <c:grouping val="standard"/>
        <c:varyColors val="0"/>
        <c:ser>
          <c:idx val="0"/>
          <c:order val="0"/>
          <c:tx>
            <c:strRef>
              <c:f>Sheet1!$G$6</c:f>
              <c:strCache>
                <c:ptCount val="1"/>
                <c:pt idx="0">
                  <c:v>Finland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Sheet1!$F$7:$F$45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Sheet1!$G$7:$G$45</c:f>
              <c:numCache>
                <c:formatCode>General</c:formatCode>
                <c:ptCount val="39"/>
                <c:pt idx="0">
                  <c:v>100</c:v>
                </c:pt>
                <c:pt idx="1">
                  <c:v>96.484900354566577</c:v>
                </c:pt>
                <c:pt idx="2">
                  <c:v>104.16310062354812</c:v>
                </c:pt>
                <c:pt idx="3">
                  <c:v>106.62061376696418</c:v>
                </c:pt>
                <c:pt idx="4">
                  <c:v>109.46325956718425</c:v>
                </c:pt>
                <c:pt idx="5">
                  <c:v>113.55911480621103</c:v>
                </c:pt>
                <c:pt idx="6">
                  <c:v>116.65240249419244</c:v>
                </c:pt>
                <c:pt idx="7">
                  <c:v>108.8458246729429</c:v>
                </c:pt>
                <c:pt idx="8">
                  <c:v>116.31617557158577</c:v>
                </c:pt>
                <c:pt idx="9">
                  <c:v>122.02592003912459</c:v>
                </c:pt>
                <c:pt idx="10">
                  <c:v>127.31385254921139</c:v>
                </c:pt>
                <c:pt idx="11">
                  <c:v>123.52365814891796</c:v>
                </c:pt>
                <c:pt idx="12">
                  <c:v>130.59664995720749</c:v>
                </c:pt>
                <c:pt idx="13">
                  <c:v>139.18571952561439</c:v>
                </c:pt>
                <c:pt idx="14">
                  <c:v>131.40359457146351</c:v>
                </c:pt>
                <c:pt idx="15">
                  <c:v>120.20418144027387</c:v>
                </c:pt>
                <c:pt idx="16">
                  <c:v>101.90121041692139</c:v>
                </c:pt>
                <c:pt idx="17">
                  <c:v>97.805355177894612</c:v>
                </c:pt>
                <c:pt idx="18">
                  <c:v>99.425357623181313</c:v>
                </c:pt>
                <c:pt idx="19">
                  <c:v>117.51436605942047</c:v>
                </c:pt>
                <c:pt idx="20">
                  <c:v>97.304071402371932</c:v>
                </c:pt>
                <c:pt idx="21">
                  <c:v>113.36960508619636</c:v>
                </c:pt>
                <c:pt idx="22">
                  <c:v>110.67367648856829</c:v>
                </c:pt>
                <c:pt idx="23">
                  <c:v>121.04169213840322</c:v>
                </c:pt>
                <c:pt idx="24">
                  <c:v>114.86734319598973</c:v>
                </c:pt>
                <c:pt idx="25">
                  <c:v>109.59775033622692</c:v>
                </c:pt>
                <c:pt idx="26">
                  <c:v>113.01503851326568</c:v>
                </c:pt>
                <c:pt idx="27">
                  <c:v>113.6936055752537</c:v>
                </c:pt>
                <c:pt idx="28">
                  <c:v>115.78432571218976</c:v>
                </c:pt>
                <c:pt idx="29">
                  <c:v>114.53111627338305</c:v>
                </c:pt>
                <c:pt idx="30">
                  <c:v>113.33903900232302</c:v>
                </c:pt>
                <c:pt idx="31">
                  <c:v>112.72771732485634</c:v>
                </c:pt>
                <c:pt idx="32">
                  <c:v>112.03081061254431</c:v>
                </c:pt>
                <c:pt idx="33">
                  <c:v>111.35224355055631</c:v>
                </c:pt>
                <c:pt idx="34">
                  <c:v>112.73994375840567</c:v>
                </c:pt>
                <c:pt idx="35">
                  <c:v>112.28145250030566</c:v>
                </c:pt>
                <c:pt idx="36">
                  <c:v>110.31299669886295</c:v>
                </c:pt>
                <c:pt idx="37">
                  <c:v>112.76439662550435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Sheet1!$H$6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Sheet1!$F$7:$F$45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Sheet1!$H$7:$H$45</c:f>
              <c:numCache>
                <c:formatCode>General</c:formatCode>
                <c:ptCount val="39"/>
                <c:pt idx="0">
                  <c:v>100</c:v>
                </c:pt>
                <c:pt idx="1">
                  <c:v>102.97562157761314</c:v>
                </c:pt>
                <c:pt idx="2">
                  <c:v>106.51979164113916</c:v>
                </c:pt>
                <c:pt idx="3">
                  <c:v>107.6089649857999</c:v>
                </c:pt>
                <c:pt idx="4">
                  <c:v>111.43686470561008</c:v>
                </c:pt>
                <c:pt idx="5">
                  <c:v>111.3451018513224</c:v>
                </c:pt>
                <c:pt idx="6">
                  <c:v>113.95857329183583</c:v>
                </c:pt>
                <c:pt idx="7">
                  <c:v>118.52493253932597</c:v>
                </c:pt>
                <c:pt idx="8">
                  <c:v>116.28913195607365</c:v>
                </c:pt>
                <c:pt idx="9">
                  <c:v>118.16741138894108</c:v>
                </c:pt>
                <c:pt idx="10">
                  <c:v>119.29770102736276</c:v>
                </c:pt>
                <c:pt idx="11">
                  <c:v>123.05017549305516</c:v>
                </c:pt>
                <c:pt idx="12">
                  <c:v>125.31184394324318</c:v>
                </c:pt>
                <c:pt idx="13">
                  <c:v>122.64609218218602</c:v>
                </c:pt>
                <c:pt idx="14">
                  <c:v>121.7900019332827</c:v>
                </c:pt>
                <c:pt idx="15">
                  <c:v>114.55217276467593</c:v>
                </c:pt>
                <c:pt idx="16">
                  <c:v>104.3569656719791</c:v>
                </c:pt>
                <c:pt idx="17">
                  <c:v>101.38733454776161</c:v>
                </c:pt>
                <c:pt idx="18">
                  <c:v>103.95832822783329</c:v>
                </c:pt>
                <c:pt idx="19">
                  <c:v>105.25281074796256</c:v>
                </c:pt>
                <c:pt idx="20">
                  <c:v>108.71256987727742</c:v>
                </c:pt>
                <c:pt idx="21">
                  <c:v>114.02882497256644</c:v>
                </c:pt>
                <c:pt idx="22">
                  <c:v>117.37013650064942</c:v>
                </c:pt>
                <c:pt idx="23">
                  <c:v>122.12410585675737</c:v>
                </c:pt>
                <c:pt idx="24">
                  <c:v>121.51907006379834</c:v>
                </c:pt>
                <c:pt idx="25">
                  <c:v>121.72465153260305</c:v>
                </c:pt>
                <c:pt idx="26">
                  <c:v>125.84989557550558</c:v>
                </c:pt>
                <c:pt idx="27">
                  <c:v>121.87768038752787</c:v>
                </c:pt>
                <c:pt idx="28">
                  <c:v>124.69128743012273</c:v>
                </c:pt>
                <c:pt idx="29">
                  <c:v>126.42497910148646</c:v>
                </c:pt>
                <c:pt idx="30">
                  <c:v>124.38659118695389</c:v>
                </c:pt>
                <c:pt idx="31">
                  <c:v>123.23152285494118</c:v>
                </c:pt>
                <c:pt idx="32">
                  <c:v>123.06052263982944</c:v>
                </c:pt>
                <c:pt idx="33">
                  <c:v>123.78672896738199</c:v>
                </c:pt>
                <c:pt idx="34">
                  <c:v>124.0846178771467</c:v>
                </c:pt>
                <c:pt idx="35">
                  <c:v>125.34588061026383</c:v>
                </c:pt>
                <c:pt idx="36">
                  <c:v>125.60700991964625</c:v>
                </c:pt>
                <c:pt idx="37">
                  <c:v>126.59679619660669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Sheet1!$I$6</c:f>
              <c:strCache>
                <c:ptCount val="1"/>
                <c:pt idx="0">
                  <c:v>Germany 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Sheet1!$F$7:$F$45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Sheet1!$I$7:$I$45</c:f>
              <c:numCache>
                <c:formatCode>General</c:formatCode>
                <c:ptCount val="39"/>
                <c:pt idx="0">
                  <c:v>100</c:v>
                </c:pt>
                <c:pt idx="1">
                  <c:v>101.83217064764226</c:v>
                </c:pt>
                <c:pt idx="2">
                  <c:v>105.84240152917626</c:v>
                </c:pt>
                <c:pt idx="3">
                  <c:v>107.84112031727396</c:v>
                </c:pt>
                <c:pt idx="4">
                  <c:v>111.25872014268298</c:v>
                </c:pt>
                <c:pt idx="5">
                  <c:v>114.69268787345163</c:v>
                </c:pt>
                <c:pt idx="6">
                  <c:v>117.92168051353832</c:v>
                </c:pt>
                <c:pt idx="7">
                  <c:v>124.78966300928643</c:v>
                </c:pt>
                <c:pt idx="8">
                  <c:v>124.73157575894402</c:v>
                </c:pt>
                <c:pt idx="9">
                  <c:v>127.81941873240922</c:v>
                </c:pt>
                <c:pt idx="10">
                  <c:v>130.25386244939119</c:v>
                </c:pt>
                <c:pt idx="11">
                  <c:v>131.08669722009</c:v>
                </c:pt>
                <c:pt idx="12">
                  <c:v>133.00531674718923</c:v>
                </c:pt>
                <c:pt idx="13">
                  <c:v>132.69780707695551</c:v>
                </c:pt>
                <c:pt idx="14">
                  <c:v>131.37816822443972</c:v>
                </c:pt>
                <c:pt idx="15">
                  <c:v>123.58822112852005</c:v>
                </c:pt>
                <c:pt idx="16">
                  <c:v>109.551707529989</c:v>
                </c:pt>
                <c:pt idx="17">
                  <c:v>108.61633817973841</c:v>
                </c:pt>
                <c:pt idx="18">
                  <c:v>112.47304939720955</c:v>
                </c:pt>
                <c:pt idx="19">
                  <c:v>115.79164220887704</c:v>
                </c:pt>
                <c:pt idx="20">
                  <c:v>119.28920019265212</c:v>
                </c:pt>
                <c:pt idx="21">
                  <c:v>127.72017654761369</c:v>
                </c:pt>
                <c:pt idx="22">
                  <c:v>129.80868364413539</c:v>
                </c:pt>
                <c:pt idx="23">
                  <c:v>132.90941399136074</c:v>
                </c:pt>
                <c:pt idx="24">
                  <c:v>135.6223943047215</c:v>
                </c:pt>
                <c:pt idx="25">
                  <c:v>137.60836682169142</c:v>
                </c:pt>
                <c:pt idx="26">
                  <c:v>139.01774694842041</c:v>
                </c:pt>
                <c:pt idx="27">
                  <c:v>139.08180754353486</c:v>
                </c:pt>
                <c:pt idx="28">
                  <c:v>141.29523750395086</c:v>
                </c:pt>
                <c:pt idx="29">
                  <c:v>143.0505072169293</c:v>
                </c:pt>
                <c:pt idx="30">
                  <c:v>144.51115463343419</c:v>
                </c:pt>
                <c:pt idx="31">
                  <c:v>141.50021259463281</c:v>
                </c:pt>
                <c:pt idx="32">
                  <c:v>142.47716018723381</c:v>
                </c:pt>
                <c:pt idx="33">
                  <c:v>144.48876634909166</c:v>
                </c:pt>
                <c:pt idx="34">
                  <c:v>145.44972231001944</c:v>
                </c:pt>
                <c:pt idx="35">
                  <c:v>147.90975263767854</c:v>
                </c:pt>
                <c:pt idx="36">
                  <c:v>147.67914390210865</c:v>
                </c:pt>
                <c:pt idx="37">
                  <c:v>149.38319335952198</c:v>
                </c:pt>
                <c:pt idx="38">
                  <c:v>152.29169488719313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28128"/>
        <c:axId val="45846464"/>
      </c:lineChart>
      <c:catAx>
        <c:axId val="46128128"/>
        <c:scaling>
          <c:orientation val="minMax"/>
        </c:scaling>
        <c:delete val="0"/>
        <c:axPos val="b"/>
        <c:majorGridlines/>
        <c:majorTickMark val="in"/>
        <c:minorTickMark val="none"/>
        <c:tickLblPos val="nextTo"/>
        <c:crossAx val="4584646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45846464"/>
        <c:scaling>
          <c:orientation val="minMax"/>
          <c:min val="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/>
                  <a:t>Vol ind 2005/1=100</a:t>
                </a:r>
              </a:p>
            </c:rich>
          </c:tx>
          <c:layout>
            <c:manualLayout>
              <c:xMode val="edge"/>
              <c:yMode val="edge"/>
              <c:x val="1.4652011834672237E-2"/>
              <c:y val="0.11083620755646648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46128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433056553881427"/>
          <c:y val="0.12495350389273496"/>
          <c:w val="0.50852902838510028"/>
          <c:h val="6.1901278386884272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FI" sz="1400" noProof="0" dirty="0" smtClean="0"/>
              <a:t>Privat konsumtion, volym</a:t>
            </a:r>
            <a:endParaRPr lang="sv-FI" sz="1400" noProof="0" dirty="0"/>
          </a:p>
        </c:rich>
      </c:tx>
      <c:layout>
        <c:manualLayout>
          <c:xMode val="edge"/>
          <c:yMode val="edge"/>
          <c:x val="0.29103829132647929"/>
          <c:y val="3.3167495854063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5279285244737449E-2"/>
          <c:y val="0.19598699416304305"/>
          <c:w val="0.85478126934316023"/>
          <c:h val="0.669621968895679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Finland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Sheet1!$A$7:$A$45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Sheet1!$B$7:$B$45</c:f>
              <c:numCache>
                <c:formatCode>General</c:formatCode>
                <c:ptCount val="39"/>
                <c:pt idx="0">
                  <c:v>100</c:v>
                </c:pt>
                <c:pt idx="1">
                  <c:v>102.03343877089924</c:v>
                </c:pt>
                <c:pt idx="2">
                  <c:v>102.51242657026661</c:v>
                </c:pt>
                <c:pt idx="3">
                  <c:v>103.28965205603254</c:v>
                </c:pt>
                <c:pt idx="4">
                  <c:v>104.81699051061906</c:v>
                </c:pt>
                <c:pt idx="5">
                  <c:v>105.8156348847718</c:v>
                </c:pt>
                <c:pt idx="6">
                  <c:v>106.55671034794396</c:v>
                </c:pt>
                <c:pt idx="7">
                  <c:v>107.26163578852237</c:v>
                </c:pt>
                <c:pt idx="8">
                  <c:v>109.34478084048803</c:v>
                </c:pt>
                <c:pt idx="9">
                  <c:v>109.03750564844103</c:v>
                </c:pt>
                <c:pt idx="10">
                  <c:v>110.54676909173068</c:v>
                </c:pt>
                <c:pt idx="11">
                  <c:v>110.37957523723452</c:v>
                </c:pt>
                <c:pt idx="12">
                  <c:v>113.33032083145052</c:v>
                </c:pt>
                <c:pt idx="13">
                  <c:v>112.80162675101671</c:v>
                </c:pt>
                <c:pt idx="14">
                  <c:v>111.64934478084049</c:v>
                </c:pt>
                <c:pt idx="15">
                  <c:v>110.8359692724808</c:v>
                </c:pt>
                <c:pt idx="16">
                  <c:v>108.65793041120651</c:v>
                </c:pt>
                <c:pt idx="17">
                  <c:v>108.26931766832354</c:v>
                </c:pt>
                <c:pt idx="18">
                  <c:v>109.15951197469498</c:v>
                </c:pt>
                <c:pt idx="19">
                  <c:v>110.38409399005874</c:v>
                </c:pt>
                <c:pt idx="20">
                  <c:v>110.33438770899232</c:v>
                </c:pt>
                <c:pt idx="21">
                  <c:v>111.5634884771803</c:v>
                </c:pt>
                <c:pt idx="22">
                  <c:v>113.21283325802078</c:v>
                </c:pt>
                <c:pt idx="23">
                  <c:v>114.87573429733393</c:v>
                </c:pt>
                <c:pt idx="24">
                  <c:v>113.70537731586083</c:v>
                </c:pt>
                <c:pt idx="25">
                  <c:v>116.35788522367827</c:v>
                </c:pt>
                <c:pt idx="26">
                  <c:v>116.67871667419791</c:v>
                </c:pt>
                <c:pt idx="27">
                  <c:v>116.29462268413917</c:v>
                </c:pt>
                <c:pt idx="28">
                  <c:v>118.8567555354722</c:v>
                </c:pt>
                <c:pt idx="29">
                  <c:v>113.3935833709896</c:v>
                </c:pt>
                <c:pt idx="30">
                  <c:v>115.37731586082241</c:v>
                </c:pt>
                <c:pt idx="31">
                  <c:v>115.90600994125622</c:v>
                </c:pt>
                <c:pt idx="32">
                  <c:v>114.67690917306824</c:v>
                </c:pt>
                <c:pt idx="33">
                  <c:v>114.8666967916855</c:v>
                </c:pt>
                <c:pt idx="34">
                  <c:v>115.68910980569363</c:v>
                </c:pt>
                <c:pt idx="35">
                  <c:v>115.07004066877542</c:v>
                </c:pt>
                <c:pt idx="36">
                  <c:v>115.04744690465432</c:v>
                </c:pt>
                <c:pt idx="37">
                  <c:v>114.67690917306824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Sheet1!$A$7:$A$45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Sheet1!$C$7:$C$45</c:f>
              <c:numCache>
                <c:formatCode>General</c:formatCode>
                <c:ptCount val="39"/>
                <c:pt idx="0">
                  <c:v>100</c:v>
                </c:pt>
                <c:pt idx="1">
                  <c:v>100.52597200785928</c:v>
                </c:pt>
                <c:pt idx="2">
                  <c:v>101.91240998951743</c:v>
                </c:pt>
                <c:pt idx="3">
                  <c:v>102.43943552167889</c:v>
                </c:pt>
                <c:pt idx="4">
                  <c:v>102.59404021302259</c:v>
                </c:pt>
                <c:pt idx="5">
                  <c:v>103.96046123293948</c:v>
                </c:pt>
                <c:pt idx="6">
                  <c:v>104.15009560733041</c:v>
                </c:pt>
                <c:pt idx="7">
                  <c:v>105.48280384957779</c:v>
                </c:pt>
                <c:pt idx="8">
                  <c:v>106.21658352604048</c:v>
                </c:pt>
                <c:pt idx="9">
                  <c:v>107.06862130542196</c:v>
                </c:pt>
                <c:pt idx="10">
                  <c:v>108.89174511033033</c:v>
                </c:pt>
                <c:pt idx="11">
                  <c:v>110.11752063590725</c:v>
                </c:pt>
                <c:pt idx="12">
                  <c:v>108.96786224116222</c:v>
                </c:pt>
                <c:pt idx="13">
                  <c:v>108.88647748881948</c:v>
                </c:pt>
                <c:pt idx="14">
                  <c:v>108.17561196592902</c:v>
                </c:pt>
                <c:pt idx="15">
                  <c:v>107.02068594967314</c:v>
                </c:pt>
                <c:pt idx="16">
                  <c:v>107.36834896938984</c:v>
                </c:pt>
                <c:pt idx="17">
                  <c:v>108.78612929903758</c:v>
                </c:pt>
                <c:pt idx="18">
                  <c:v>109.10982464087989</c:v>
                </c:pt>
                <c:pt idx="19">
                  <c:v>109.38953534310653</c:v>
                </c:pt>
                <c:pt idx="20">
                  <c:v>111.85372868588645</c:v>
                </c:pt>
                <c:pt idx="21">
                  <c:v>111.88875836893367</c:v>
                </c:pt>
                <c:pt idx="22">
                  <c:v>113.3075922228836</c:v>
                </c:pt>
                <c:pt idx="23">
                  <c:v>113.99343654359745</c:v>
                </c:pt>
                <c:pt idx="24">
                  <c:v>114.30369945058706</c:v>
                </c:pt>
                <c:pt idx="25">
                  <c:v>115.41490420830281</c:v>
                </c:pt>
                <c:pt idx="26">
                  <c:v>114.92685907532172</c:v>
                </c:pt>
                <c:pt idx="27">
                  <c:v>114.80017277798555</c:v>
                </c:pt>
                <c:pt idx="28">
                  <c:v>115.33220255058232</c:v>
                </c:pt>
                <c:pt idx="29">
                  <c:v>115.68671347826314</c:v>
                </c:pt>
                <c:pt idx="30">
                  <c:v>116.12603311226881</c:v>
                </c:pt>
                <c:pt idx="31">
                  <c:v>116.62197967751621</c:v>
                </c:pt>
                <c:pt idx="32">
                  <c:v>117.99814579722816</c:v>
                </c:pt>
                <c:pt idx="33">
                  <c:v>117.62546157533488</c:v>
                </c:pt>
                <c:pt idx="34">
                  <c:v>118.23413524091465</c:v>
                </c:pt>
                <c:pt idx="35">
                  <c:v>119.61820279289292</c:v>
                </c:pt>
                <c:pt idx="36">
                  <c:v>120.16340161926685</c:v>
                </c:pt>
                <c:pt idx="37">
                  <c:v>121.67204841997692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Germany 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Sheet1!$A$7:$A$45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Sheet1!$D$7:$D$45</c:f>
              <c:numCache>
                <c:formatCode>General</c:formatCode>
                <c:ptCount val="39"/>
                <c:pt idx="0">
                  <c:v>100</c:v>
                </c:pt>
                <c:pt idx="1">
                  <c:v>100.07202602958077</c:v>
                </c:pt>
                <c:pt idx="2">
                  <c:v>100.22635532063113</c:v>
                </c:pt>
                <c:pt idx="3">
                  <c:v>100.38068461168147</c:v>
                </c:pt>
                <c:pt idx="4">
                  <c:v>101.11637498971564</c:v>
                </c:pt>
                <c:pt idx="5">
                  <c:v>101.44564497316674</c:v>
                </c:pt>
                <c:pt idx="6">
                  <c:v>101.41478480871395</c:v>
                </c:pt>
                <c:pt idx="7">
                  <c:v>103.122855054875</c:v>
                </c:pt>
                <c:pt idx="8">
                  <c:v>101.00836441413088</c:v>
                </c:pt>
                <c:pt idx="9">
                  <c:v>101.84178813586101</c:v>
                </c:pt>
                <c:pt idx="10">
                  <c:v>102.04756052392815</c:v>
                </c:pt>
                <c:pt idx="11">
                  <c:v>102.04756052392815</c:v>
                </c:pt>
                <c:pt idx="12">
                  <c:v>102.1813353512009</c:v>
                </c:pt>
                <c:pt idx="13">
                  <c:v>102.14019795485932</c:v>
                </c:pt>
                <c:pt idx="14">
                  <c:v>102.16075241863692</c:v>
                </c:pt>
                <c:pt idx="15">
                  <c:v>102.15047518674811</c:v>
                </c:pt>
                <c:pt idx="16">
                  <c:v>102.73955131484513</c:v>
                </c:pt>
                <c:pt idx="17">
                  <c:v>102.80127164375071</c:v>
                </c:pt>
                <c:pt idx="18">
                  <c:v>101.61799500600549</c:v>
                </c:pt>
                <c:pt idx="19">
                  <c:v>102.17362031008771</c:v>
                </c:pt>
                <c:pt idx="20">
                  <c:v>102.25848576233288</c:v>
                </c:pt>
                <c:pt idx="21">
                  <c:v>102.69067040860395</c:v>
                </c:pt>
                <c:pt idx="22">
                  <c:v>102.80383383452632</c:v>
                </c:pt>
                <c:pt idx="23">
                  <c:v>103.67848035895723</c:v>
                </c:pt>
                <c:pt idx="24">
                  <c:v>105.16785338802755</c:v>
                </c:pt>
                <c:pt idx="25">
                  <c:v>104.37553859385261</c:v>
                </c:pt>
                <c:pt idx="26">
                  <c:v>105.42506887311148</c:v>
                </c:pt>
                <c:pt idx="27">
                  <c:v>105.81605918546816</c:v>
                </c:pt>
                <c:pt idx="28">
                  <c:v>105.67975063620619</c:v>
                </c:pt>
                <c:pt idx="29">
                  <c:v>105.83407992725655</c:v>
                </c:pt>
                <c:pt idx="30">
                  <c:v>105.81349699469256</c:v>
                </c:pt>
                <c:pt idx="31">
                  <c:v>106.02957508343489</c:v>
                </c:pt>
                <c:pt idx="32">
                  <c:v>106.29194341885641</c:v>
                </c:pt>
                <c:pt idx="33">
                  <c:v>106.9401776850834</c:v>
                </c:pt>
                <c:pt idx="34">
                  <c:v>107.22828180340652</c:v>
                </c:pt>
                <c:pt idx="35">
                  <c:v>106.90931752063061</c:v>
                </c:pt>
                <c:pt idx="36">
                  <c:v>107.49583145795202</c:v>
                </c:pt>
                <c:pt idx="37">
                  <c:v>107.60902335266078</c:v>
                </c:pt>
                <c:pt idx="38">
                  <c:v>108.39103244616054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74048"/>
        <c:axId val="45848768"/>
      </c:lineChart>
      <c:catAx>
        <c:axId val="89474048"/>
        <c:scaling>
          <c:orientation val="minMax"/>
        </c:scaling>
        <c:delete val="0"/>
        <c:axPos val="b"/>
        <c:majorGridlines/>
        <c:majorTickMark val="in"/>
        <c:minorTickMark val="none"/>
        <c:tickLblPos val="nextTo"/>
        <c:crossAx val="45848768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45848768"/>
        <c:scaling>
          <c:orientation val="minMax"/>
          <c:min val="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/>
                  <a:t>Vol ind 2005/1=100</a:t>
                </a:r>
              </a:p>
            </c:rich>
          </c:tx>
          <c:layout>
            <c:manualLayout>
              <c:xMode val="edge"/>
              <c:yMode val="edge"/>
              <c:x val="1.9429261615390117E-2"/>
              <c:y val="7.1088128909259488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894740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862876456286265"/>
          <c:y val="0.11812277196693695"/>
          <c:w val="0.50575018176686182"/>
          <c:h val="5.9976495475379012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i-FI" sz="1400"/>
              <a:t>Fixed investment, volume</a:t>
            </a:r>
          </a:p>
        </c:rich>
      </c:tx>
      <c:layout>
        <c:manualLayout>
          <c:xMode val="edge"/>
          <c:yMode val="edge"/>
          <c:x val="0.30810142238713667"/>
          <c:y val="3.354297250955314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5295701673654425E-2"/>
          <c:y val="0.19852553544620605"/>
          <c:w val="0.87135465209705931"/>
          <c:h val="0.67011754302744608"/>
        </c:manualLayout>
      </c:layout>
      <c:lineChart>
        <c:grouping val="standard"/>
        <c:varyColors val="0"/>
        <c:ser>
          <c:idx val="0"/>
          <c:order val="0"/>
          <c:tx>
            <c:strRef>
              <c:f>Sheet1!$L$6</c:f>
              <c:strCache>
                <c:ptCount val="1"/>
                <c:pt idx="0">
                  <c:v>Finland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Sheet1!$K$7:$K$45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Sheet1!$L$7:$L$45</c:f>
              <c:numCache>
                <c:formatCode>General</c:formatCode>
                <c:ptCount val="39"/>
                <c:pt idx="0">
                  <c:v>100</c:v>
                </c:pt>
                <c:pt idx="1">
                  <c:v>101.9449106525817</c:v>
                </c:pt>
                <c:pt idx="2">
                  <c:v>102.81370322835423</c:v>
                </c:pt>
                <c:pt idx="3">
                  <c:v>104.36370816467569</c:v>
                </c:pt>
                <c:pt idx="4">
                  <c:v>104.057656234574</c:v>
                </c:pt>
                <c:pt idx="5">
                  <c:v>101.9547832954882</c:v>
                </c:pt>
                <c:pt idx="6">
                  <c:v>104.61052423733834</c:v>
                </c:pt>
                <c:pt idx="7">
                  <c:v>103.86020337644388</c:v>
                </c:pt>
                <c:pt idx="8">
                  <c:v>110.2379306940468</c:v>
                </c:pt>
                <c:pt idx="9">
                  <c:v>115.37170500542996</c:v>
                </c:pt>
                <c:pt idx="10">
                  <c:v>114.36469542896633</c:v>
                </c:pt>
                <c:pt idx="11">
                  <c:v>115.85546450784875</c:v>
                </c:pt>
                <c:pt idx="12">
                  <c:v>117.0796722282555</c:v>
                </c:pt>
                <c:pt idx="13">
                  <c:v>115.36183236252344</c:v>
                </c:pt>
                <c:pt idx="14">
                  <c:v>116.85260144140587</c:v>
                </c:pt>
                <c:pt idx="15">
                  <c:v>107.78951525323329</c:v>
                </c:pt>
                <c:pt idx="16">
                  <c:v>104.20574587817158</c:v>
                </c:pt>
                <c:pt idx="17">
                  <c:v>100.81942936124</c:v>
                </c:pt>
                <c:pt idx="18">
                  <c:v>97.018461842235169</c:v>
                </c:pt>
                <c:pt idx="19">
                  <c:v>97.68980155987758</c:v>
                </c:pt>
                <c:pt idx="20">
                  <c:v>97.383749629775892</c:v>
                </c:pt>
                <c:pt idx="21">
                  <c:v>100.799684075427</c:v>
                </c:pt>
                <c:pt idx="22">
                  <c:v>102.54714186987857</c:v>
                </c:pt>
                <c:pt idx="23">
                  <c:v>103.38631651693159</c:v>
                </c:pt>
                <c:pt idx="24">
                  <c:v>103.86020337644388</c:v>
                </c:pt>
                <c:pt idx="25">
                  <c:v>104.49205252246026</c:v>
                </c:pt>
                <c:pt idx="26">
                  <c:v>105.89396781518413</c:v>
                </c:pt>
                <c:pt idx="27">
                  <c:v>106.42709053213545</c:v>
                </c:pt>
                <c:pt idx="28">
                  <c:v>105.1930101688222</c:v>
                </c:pt>
                <c:pt idx="29">
                  <c:v>102.90255701451278</c:v>
                </c:pt>
                <c:pt idx="30">
                  <c:v>102.1127455819923</c:v>
                </c:pt>
                <c:pt idx="31">
                  <c:v>99.940764142560965</c:v>
                </c:pt>
                <c:pt idx="32">
                  <c:v>99.80254714186988</c:v>
                </c:pt>
                <c:pt idx="33">
                  <c:v>98.262414848454938</c:v>
                </c:pt>
                <c:pt idx="34">
                  <c:v>96.524829696909862</c:v>
                </c:pt>
                <c:pt idx="35">
                  <c:v>95.31049461940961</c:v>
                </c:pt>
                <c:pt idx="36">
                  <c:v>93.92832461249877</c:v>
                </c:pt>
                <c:pt idx="37">
                  <c:v>94.402211472011061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Sheet1!$M$6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Sheet1!$K$7:$K$45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Sheet1!$M$7:$M$45</c:f>
              <c:numCache>
                <c:formatCode>General</c:formatCode>
                <c:ptCount val="39"/>
                <c:pt idx="0">
                  <c:v>100</c:v>
                </c:pt>
                <c:pt idx="1">
                  <c:v>101.50911907151273</c:v>
                </c:pt>
                <c:pt idx="2">
                  <c:v>104.41445961865699</c:v>
                </c:pt>
                <c:pt idx="3">
                  <c:v>102.36321392730922</c:v>
                </c:pt>
                <c:pt idx="4">
                  <c:v>106.92602207775207</c:v>
                </c:pt>
                <c:pt idx="5">
                  <c:v>112.12803787250753</c:v>
                </c:pt>
                <c:pt idx="6">
                  <c:v>113.01158427505564</c:v>
                </c:pt>
                <c:pt idx="7">
                  <c:v>115.43370129586805</c:v>
                </c:pt>
                <c:pt idx="8">
                  <c:v>119.4794711811161</c:v>
                </c:pt>
                <c:pt idx="9">
                  <c:v>120.80424538592433</c:v>
                </c:pt>
                <c:pt idx="10">
                  <c:v>120.38101575112351</c:v>
                </c:pt>
                <c:pt idx="11">
                  <c:v>124.0520965138095</c:v>
                </c:pt>
                <c:pt idx="12">
                  <c:v>124.77747720232121</c:v>
                </c:pt>
                <c:pt idx="13">
                  <c:v>121.64634146341463</c:v>
                </c:pt>
                <c:pt idx="14">
                  <c:v>120.18521750512674</c:v>
                </c:pt>
                <c:pt idx="15">
                  <c:v>119.48110737815786</c:v>
                </c:pt>
                <c:pt idx="16">
                  <c:v>106.98001658013001</c:v>
                </c:pt>
                <c:pt idx="17">
                  <c:v>105.09402678999956</c:v>
                </c:pt>
                <c:pt idx="18">
                  <c:v>103.98195820061957</c:v>
                </c:pt>
                <c:pt idx="19">
                  <c:v>105.47744229678432</c:v>
                </c:pt>
                <c:pt idx="20">
                  <c:v>104.45700074174266</c:v>
                </c:pt>
                <c:pt idx="21">
                  <c:v>108.73729220297569</c:v>
                </c:pt>
                <c:pt idx="22">
                  <c:v>114.82939918844626</c:v>
                </c:pt>
                <c:pt idx="23">
                  <c:v>116.7792006632052</c:v>
                </c:pt>
                <c:pt idx="24">
                  <c:v>115.0093808630394</c:v>
                </c:pt>
                <c:pt idx="25">
                  <c:v>120.44646363279375</c:v>
                </c:pt>
                <c:pt idx="26">
                  <c:v>119.5176491120904</c:v>
                </c:pt>
                <c:pt idx="27">
                  <c:v>115.77784807365067</c:v>
                </c:pt>
                <c:pt idx="28">
                  <c:v>121.3343732274532</c:v>
                </c:pt>
                <c:pt idx="29">
                  <c:v>117.64965748941925</c:v>
                </c:pt>
                <c:pt idx="30">
                  <c:v>114.70613901130066</c:v>
                </c:pt>
                <c:pt idx="31">
                  <c:v>118.39958113355731</c:v>
                </c:pt>
                <c:pt idx="32">
                  <c:v>115.56677865526419</c:v>
                </c:pt>
                <c:pt idx="33">
                  <c:v>117.09444129325014</c:v>
                </c:pt>
                <c:pt idx="34">
                  <c:v>119.18386491557223</c:v>
                </c:pt>
                <c:pt idx="35">
                  <c:v>119.65563506261181</c:v>
                </c:pt>
                <c:pt idx="36">
                  <c:v>122.03957415244993</c:v>
                </c:pt>
                <c:pt idx="37">
                  <c:v>122.36899515685676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Sheet1!$N$6</c:f>
              <c:strCache>
                <c:ptCount val="1"/>
                <c:pt idx="0">
                  <c:v>Germany 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Sheet1!$K$7:$K$45</c:f>
              <c:strCache>
                <c:ptCount val="3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2013Q1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2014Q1</c:v>
                </c:pt>
                <c:pt idx="37">
                  <c:v>2014Q2</c:v>
                </c:pt>
                <c:pt idx="38">
                  <c:v>2014Q3</c:v>
                </c:pt>
              </c:strCache>
            </c:strRef>
          </c:cat>
          <c:val>
            <c:numRef>
              <c:f>Sheet1!$N$7:$N$45</c:f>
              <c:numCache>
                <c:formatCode>General</c:formatCode>
                <c:ptCount val="39"/>
                <c:pt idx="0">
                  <c:v>100</c:v>
                </c:pt>
                <c:pt idx="1">
                  <c:v>101.61971444601572</c:v>
                </c:pt>
                <c:pt idx="2">
                  <c:v>102.9969540200387</c:v>
                </c:pt>
                <c:pt idx="3">
                  <c:v>105.35480091397098</c:v>
                </c:pt>
                <c:pt idx="4">
                  <c:v>104.58613787085824</c:v>
                </c:pt>
                <c:pt idx="5">
                  <c:v>110.63517797124638</c:v>
                </c:pt>
                <c:pt idx="6">
                  <c:v>111.20817972166716</c:v>
                </c:pt>
                <c:pt idx="7">
                  <c:v>114.83317905795857</c:v>
                </c:pt>
                <c:pt idx="8">
                  <c:v>115.36476539228718</c:v>
                </c:pt>
                <c:pt idx="9">
                  <c:v>114.19672676621707</c:v>
                </c:pt>
                <c:pt idx="10">
                  <c:v>114.6815880157237</c:v>
                </c:pt>
                <c:pt idx="11">
                  <c:v>117.53535796901632</c:v>
                </c:pt>
                <c:pt idx="12">
                  <c:v>118.59569881435097</c:v>
                </c:pt>
                <c:pt idx="13">
                  <c:v>115.65396534910188</c:v>
                </c:pt>
                <c:pt idx="14">
                  <c:v>115.89635172661578</c:v>
                </c:pt>
                <c:pt idx="15">
                  <c:v>114.32079602553597</c:v>
                </c:pt>
                <c:pt idx="16">
                  <c:v>105.12621967515447</c:v>
                </c:pt>
                <c:pt idx="17">
                  <c:v>104.2667612967627</c:v>
                </c:pt>
                <c:pt idx="18">
                  <c:v>104.64135842564782</c:v>
                </c:pt>
                <c:pt idx="19">
                  <c:v>104.57525304996221</c:v>
                </c:pt>
                <c:pt idx="20">
                  <c:v>104.56985488675362</c:v>
                </c:pt>
                <c:pt idx="21">
                  <c:v>110.77287538030502</c:v>
                </c:pt>
                <c:pt idx="22">
                  <c:v>111.43401763163996</c:v>
                </c:pt>
                <c:pt idx="23">
                  <c:v>111.03729688304747</c:v>
                </c:pt>
                <c:pt idx="24">
                  <c:v>116.85766725014025</c:v>
                </c:pt>
                <c:pt idx="25">
                  <c:v>117.81623944482105</c:v>
                </c:pt>
                <c:pt idx="26">
                  <c:v>117.93747688081741</c:v>
                </c:pt>
                <c:pt idx="27">
                  <c:v>118.17986325833132</c:v>
                </c:pt>
                <c:pt idx="28">
                  <c:v>118.46357655745858</c:v>
                </c:pt>
                <c:pt idx="29">
                  <c:v>117.57110973846342</c:v>
                </c:pt>
                <c:pt idx="30">
                  <c:v>117.38376692678143</c:v>
                </c:pt>
                <c:pt idx="31">
                  <c:v>117.33969667632437</c:v>
                </c:pt>
                <c:pt idx="32">
                  <c:v>114.32353935437969</c:v>
                </c:pt>
                <c:pt idx="33">
                  <c:v>117.05598337719711</c:v>
                </c:pt>
                <c:pt idx="34">
                  <c:v>117.93747688081741</c:v>
                </c:pt>
                <c:pt idx="35">
                  <c:v>119.39179514590086</c:v>
                </c:pt>
                <c:pt idx="36">
                  <c:v>122.70830272899275</c:v>
                </c:pt>
                <c:pt idx="37">
                  <c:v>120.46054296672432</c:v>
                </c:pt>
                <c:pt idx="38">
                  <c:v>119.39179514590086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572288"/>
        <c:axId val="134570560"/>
      </c:lineChart>
      <c:catAx>
        <c:axId val="90572288"/>
        <c:scaling>
          <c:orientation val="minMax"/>
        </c:scaling>
        <c:delete val="0"/>
        <c:axPos val="b"/>
        <c:majorGridlines/>
        <c:majorTickMark val="in"/>
        <c:minorTickMark val="none"/>
        <c:tickLblPos val="nextTo"/>
        <c:crossAx val="13457056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34570560"/>
        <c:scaling>
          <c:orientation val="minMax"/>
          <c:min val="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/>
                  <a:t>Vol ind 2005/1=100</a:t>
                </a:r>
              </a:p>
            </c:rich>
          </c:tx>
          <c:layout>
            <c:manualLayout>
              <c:xMode val="edge"/>
              <c:yMode val="edge"/>
              <c:x val="2.7210884353741496E-2"/>
              <c:y val="9.8858799404572664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905722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727550289979983"/>
          <c:y val="0.11740040378343601"/>
          <c:w val="0.5151334005327256"/>
          <c:h val="6.0655466659341795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sv-FI" sz="1200" noProof="0" dirty="0" smtClean="0"/>
              <a:t>Förändringen av konjunkturrensade</a:t>
            </a:r>
            <a:r>
              <a:rPr lang="sv-FI" sz="1200" baseline="0" noProof="0" dirty="0" smtClean="0"/>
              <a:t> </a:t>
            </a:r>
            <a:r>
              <a:rPr lang="sv-FI" sz="1200" noProof="0" dirty="0" smtClean="0"/>
              <a:t>finanssaldon </a:t>
            </a:r>
            <a:r>
              <a:rPr lang="fi-FI" sz="1200" baseline="0" dirty="0" smtClean="0"/>
              <a:t>2009-2014</a:t>
            </a:r>
            <a:endParaRPr lang="fi-FI" sz="1200" dirty="0"/>
          </a:p>
        </c:rich>
      </c:tx>
      <c:layout>
        <c:manualLayout>
          <c:xMode val="edge"/>
          <c:yMode val="edge"/>
          <c:x val="0.20258897904824211"/>
          <c:y val="4.014090522303177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113069901484368"/>
          <c:y val="9.5547298849787923E-2"/>
          <c:w val="0.70771669620929845"/>
          <c:h val="0.8192096551657793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AmecoCurrent!$B$74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AmecoCurrent!$A$75:$A$102</c:f>
              <c:strCache>
                <c:ptCount val="28"/>
                <c:pt idx="0">
                  <c:v>Finland </c:v>
                </c:pt>
                <c:pt idx="1">
                  <c:v>Cyprus </c:v>
                </c:pt>
                <c:pt idx="2">
                  <c:v>Sweden </c:v>
                </c:pt>
                <c:pt idx="3">
                  <c:v>Luxembourg </c:v>
                </c:pt>
                <c:pt idx="4">
                  <c:v>Netherlands </c:v>
                </c:pt>
                <c:pt idx="5">
                  <c:v>Denmark </c:v>
                </c:pt>
                <c:pt idx="6">
                  <c:v>Bulgaria </c:v>
                </c:pt>
                <c:pt idx="7">
                  <c:v>Croatia</c:v>
                </c:pt>
                <c:pt idx="8">
                  <c:v>Belgium </c:v>
                </c:pt>
                <c:pt idx="9">
                  <c:v>Austria </c:v>
                </c:pt>
                <c:pt idx="10">
                  <c:v>Spain </c:v>
                </c:pt>
                <c:pt idx="11">
                  <c:v>United Kingdom </c:v>
                </c:pt>
                <c:pt idx="12">
                  <c:v>Portugal </c:v>
                </c:pt>
                <c:pt idx="13">
                  <c:v>Germany </c:v>
                </c:pt>
                <c:pt idx="14">
                  <c:v>France </c:v>
                </c:pt>
                <c:pt idx="15">
                  <c:v>Slovenia </c:v>
                </c:pt>
                <c:pt idx="16">
                  <c:v>Czech Republic </c:v>
                </c:pt>
                <c:pt idx="17">
                  <c:v>Slovakia </c:v>
                </c:pt>
                <c:pt idx="18">
                  <c:v>Ireland </c:v>
                </c:pt>
                <c:pt idx="19">
                  <c:v>Hungary </c:v>
                </c:pt>
                <c:pt idx="20">
                  <c:v>Italy </c:v>
                </c:pt>
                <c:pt idx="21">
                  <c:v>Malta </c:v>
                </c:pt>
                <c:pt idx="22">
                  <c:v>Lithuania </c:v>
                </c:pt>
                <c:pt idx="23">
                  <c:v>Estonia </c:v>
                </c:pt>
                <c:pt idx="24">
                  <c:v>Latvia </c:v>
                </c:pt>
                <c:pt idx="25">
                  <c:v>Romania </c:v>
                </c:pt>
                <c:pt idx="26">
                  <c:v>Poland </c:v>
                </c:pt>
                <c:pt idx="27">
                  <c:v>Greece </c:v>
                </c:pt>
              </c:strCache>
            </c:strRef>
          </c:cat>
          <c:val>
            <c:numRef>
              <c:f>AmecoCurrent!$B$75:$B$102</c:f>
              <c:numCache>
                <c:formatCode>General</c:formatCode>
                <c:ptCount val="28"/>
                <c:pt idx="0">
                  <c:v>-2.0726</c:v>
                </c:pt>
                <c:pt idx="1">
                  <c:v>-5.4097</c:v>
                </c:pt>
                <c:pt idx="2">
                  <c:v>0.75300000000000011</c:v>
                </c:pt>
                <c:pt idx="3">
                  <c:v>-0.87809999999999988</c:v>
                </c:pt>
                <c:pt idx="4">
                  <c:v>-3.4794</c:v>
                </c:pt>
                <c:pt idx="5">
                  <c:v>-2.0556999999999999</c:v>
                </c:pt>
                <c:pt idx="6">
                  <c:v>-3.3083999999999998</c:v>
                </c:pt>
                <c:pt idx="8">
                  <c:v>-2.3973</c:v>
                </c:pt>
                <c:pt idx="9">
                  <c:v>-0.80719999999999992</c:v>
                </c:pt>
                <c:pt idx="10">
                  <c:v>-4.3777999999999997</c:v>
                </c:pt>
                <c:pt idx="11">
                  <c:v>-3.7042999999999999</c:v>
                </c:pt>
                <c:pt idx="12">
                  <c:v>-5.2577000000000007</c:v>
                </c:pt>
                <c:pt idx="13">
                  <c:v>0.31709999999999994</c:v>
                </c:pt>
                <c:pt idx="14">
                  <c:v>-1.9363999999999999</c:v>
                </c:pt>
                <c:pt idx="15">
                  <c:v>-8.7000000000000632E-2</c:v>
                </c:pt>
                <c:pt idx="16">
                  <c:v>-0.86110000000000042</c:v>
                </c:pt>
                <c:pt idx="17">
                  <c:v>-3.0156999999999998</c:v>
                </c:pt>
                <c:pt idx="18">
                  <c:v>-3.5901999999999994</c:v>
                </c:pt>
                <c:pt idx="19">
                  <c:v>2.5441999999999996</c:v>
                </c:pt>
                <c:pt idx="20">
                  <c:v>0.13899999999999979</c:v>
                </c:pt>
                <c:pt idx="21">
                  <c:v>2.8088000000000002</c:v>
                </c:pt>
                <c:pt idx="22">
                  <c:v>-0.98010000000000019</c:v>
                </c:pt>
                <c:pt idx="23">
                  <c:v>5.0954999999999995</c:v>
                </c:pt>
                <c:pt idx="24">
                  <c:v>-0.19380000000000042</c:v>
                </c:pt>
                <c:pt idx="25">
                  <c:v>-0.5578000000000003</c:v>
                </c:pt>
                <c:pt idx="26">
                  <c:v>-2.8661999999999992</c:v>
                </c:pt>
                <c:pt idx="27">
                  <c:v>-4.3447999999999993</c:v>
                </c:pt>
              </c:numCache>
            </c:numRef>
          </c:val>
        </c:ser>
        <c:ser>
          <c:idx val="1"/>
          <c:order val="1"/>
          <c:tx>
            <c:strRef>
              <c:f>AmecoCurrent!$C$74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AmecoCurrent!$A$75:$A$102</c:f>
              <c:strCache>
                <c:ptCount val="28"/>
                <c:pt idx="0">
                  <c:v>Finland </c:v>
                </c:pt>
                <c:pt idx="1">
                  <c:v>Cyprus </c:v>
                </c:pt>
                <c:pt idx="2">
                  <c:v>Sweden </c:v>
                </c:pt>
                <c:pt idx="3">
                  <c:v>Luxembourg </c:v>
                </c:pt>
                <c:pt idx="4">
                  <c:v>Netherlands </c:v>
                </c:pt>
                <c:pt idx="5">
                  <c:v>Denmark </c:v>
                </c:pt>
                <c:pt idx="6">
                  <c:v>Bulgaria </c:v>
                </c:pt>
                <c:pt idx="7">
                  <c:v>Croatia</c:v>
                </c:pt>
                <c:pt idx="8">
                  <c:v>Belgium </c:v>
                </c:pt>
                <c:pt idx="9">
                  <c:v>Austria </c:v>
                </c:pt>
                <c:pt idx="10">
                  <c:v>Spain </c:v>
                </c:pt>
                <c:pt idx="11">
                  <c:v>United Kingdom </c:v>
                </c:pt>
                <c:pt idx="12">
                  <c:v>Portugal </c:v>
                </c:pt>
                <c:pt idx="13">
                  <c:v>Germany </c:v>
                </c:pt>
                <c:pt idx="14">
                  <c:v>France </c:v>
                </c:pt>
                <c:pt idx="15">
                  <c:v>Slovenia </c:v>
                </c:pt>
                <c:pt idx="16">
                  <c:v>Czech Republic </c:v>
                </c:pt>
                <c:pt idx="17">
                  <c:v>Slovakia </c:v>
                </c:pt>
                <c:pt idx="18">
                  <c:v>Ireland </c:v>
                </c:pt>
                <c:pt idx="19">
                  <c:v>Hungary </c:v>
                </c:pt>
                <c:pt idx="20">
                  <c:v>Italy </c:v>
                </c:pt>
                <c:pt idx="21">
                  <c:v>Malta </c:v>
                </c:pt>
                <c:pt idx="22">
                  <c:v>Lithuania </c:v>
                </c:pt>
                <c:pt idx="23">
                  <c:v>Estonia </c:v>
                </c:pt>
                <c:pt idx="24">
                  <c:v>Latvia </c:v>
                </c:pt>
                <c:pt idx="25">
                  <c:v>Romania </c:v>
                </c:pt>
                <c:pt idx="26">
                  <c:v>Poland </c:v>
                </c:pt>
                <c:pt idx="27">
                  <c:v>Greece </c:v>
                </c:pt>
              </c:strCache>
            </c:strRef>
          </c:cat>
          <c:val>
            <c:numRef>
              <c:f>AmecoCurrent!$C$75:$C$102</c:f>
              <c:numCache>
                <c:formatCode>General</c:formatCode>
                <c:ptCount val="28"/>
                <c:pt idx="0">
                  <c:v>-1.5650999999999999</c:v>
                </c:pt>
                <c:pt idx="1">
                  <c:v>0.75479999999999947</c:v>
                </c:pt>
                <c:pt idx="2">
                  <c:v>-1.5612000000000001</c:v>
                </c:pt>
                <c:pt idx="3">
                  <c:v>-1.4037999999999999</c:v>
                </c:pt>
                <c:pt idx="4">
                  <c:v>-0.13170000000000037</c:v>
                </c:pt>
                <c:pt idx="5">
                  <c:v>-0.31109999999999999</c:v>
                </c:pt>
                <c:pt idx="6">
                  <c:v>1.4310999999999998</c:v>
                </c:pt>
                <c:pt idx="7">
                  <c:v>-0.60500000000000043</c:v>
                </c:pt>
                <c:pt idx="8">
                  <c:v>1.2003999999999997</c:v>
                </c:pt>
                <c:pt idx="9">
                  <c:v>-0.85880000000000001</c:v>
                </c:pt>
                <c:pt idx="10">
                  <c:v>1.7395999999999994</c:v>
                </c:pt>
                <c:pt idx="11">
                  <c:v>0.80410000000000004</c:v>
                </c:pt>
                <c:pt idx="12">
                  <c:v>-0.4333999999999989</c:v>
                </c:pt>
                <c:pt idx="13">
                  <c:v>-2.6619999999999999</c:v>
                </c:pt>
                <c:pt idx="14">
                  <c:v>0.11160000000000014</c:v>
                </c:pt>
                <c:pt idx="15">
                  <c:v>-0.12519999999999953</c:v>
                </c:pt>
                <c:pt idx="16">
                  <c:v>0.77770000000000028</c:v>
                </c:pt>
                <c:pt idx="17">
                  <c:v>5.2100000000000257E-2</c:v>
                </c:pt>
                <c:pt idx="18">
                  <c:v>-17.032499999999999</c:v>
                </c:pt>
                <c:pt idx="19">
                  <c:v>-0.12630000000000008</c:v>
                </c:pt>
                <c:pt idx="20">
                  <c:v>3.0800000000000161E-2</c:v>
                </c:pt>
                <c:pt idx="21">
                  <c:v>-0.24069999999999991</c:v>
                </c:pt>
                <c:pt idx="22">
                  <c:v>1.8757999999999999</c:v>
                </c:pt>
                <c:pt idx="23">
                  <c:v>1.2797000000000001</c:v>
                </c:pt>
                <c:pt idx="24">
                  <c:v>1.4382999999999999</c:v>
                </c:pt>
                <c:pt idx="25">
                  <c:v>3.0711000000000004</c:v>
                </c:pt>
                <c:pt idx="26">
                  <c:v>-0.34490000000000087</c:v>
                </c:pt>
                <c:pt idx="27">
                  <c:v>6.4916999999999998</c:v>
                </c:pt>
              </c:numCache>
            </c:numRef>
          </c:val>
        </c:ser>
        <c:ser>
          <c:idx val="2"/>
          <c:order val="2"/>
          <c:tx>
            <c:strRef>
              <c:f>AmecoCurrent!$D$74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AmecoCurrent!$A$75:$A$102</c:f>
              <c:strCache>
                <c:ptCount val="28"/>
                <c:pt idx="0">
                  <c:v>Finland </c:v>
                </c:pt>
                <c:pt idx="1">
                  <c:v>Cyprus </c:v>
                </c:pt>
                <c:pt idx="2">
                  <c:v>Sweden </c:v>
                </c:pt>
                <c:pt idx="3">
                  <c:v>Luxembourg </c:v>
                </c:pt>
                <c:pt idx="4">
                  <c:v>Netherlands </c:v>
                </c:pt>
                <c:pt idx="5">
                  <c:v>Denmark </c:v>
                </c:pt>
                <c:pt idx="6">
                  <c:v>Bulgaria </c:v>
                </c:pt>
                <c:pt idx="7">
                  <c:v>Croatia</c:v>
                </c:pt>
                <c:pt idx="8">
                  <c:v>Belgium </c:v>
                </c:pt>
                <c:pt idx="9">
                  <c:v>Austria </c:v>
                </c:pt>
                <c:pt idx="10">
                  <c:v>Spain </c:v>
                </c:pt>
                <c:pt idx="11">
                  <c:v>United Kingdom </c:v>
                </c:pt>
                <c:pt idx="12">
                  <c:v>Portugal </c:v>
                </c:pt>
                <c:pt idx="13">
                  <c:v>Germany </c:v>
                </c:pt>
                <c:pt idx="14">
                  <c:v>France </c:v>
                </c:pt>
                <c:pt idx="15">
                  <c:v>Slovenia </c:v>
                </c:pt>
                <c:pt idx="16">
                  <c:v>Czech Republic </c:v>
                </c:pt>
                <c:pt idx="17">
                  <c:v>Slovakia </c:v>
                </c:pt>
                <c:pt idx="18">
                  <c:v>Ireland </c:v>
                </c:pt>
                <c:pt idx="19">
                  <c:v>Hungary </c:v>
                </c:pt>
                <c:pt idx="20">
                  <c:v>Italy </c:v>
                </c:pt>
                <c:pt idx="21">
                  <c:v>Malta </c:v>
                </c:pt>
                <c:pt idx="22">
                  <c:v>Lithuania </c:v>
                </c:pt>
                <c:pt idx="23">
                  <c:v>Estonia </c:v>
                </c:pt>
                <c:pt idx="24">
                  <c:v>Latvia </c:v>
                </c:pt>
                <c:pt idx="25">
                  <c:v>Romania </c:v>
                </c:pt>
                <c:pt idx="26">
                  <c:v>Poland </c:v>
                </c:pt>
                <c:pt idx="27">
                  <c:v>Greece </c:v>
                </c:pt>
              </c:strCache>
            </c:strRef>
          </c:cat>
          <c:val>
            <c:numRef>
              <c:f>AmecoCurrent!$D$75:$D$102</c:f>
              <c:numCache>
                <c:formatCode>General</c:formatCode>
                <c:ptCount val="28"/>
                <c:pt idx="0">
                  <c:v>0.51329999999999998</c:v>
                </c:pt>
                <c:pt idx="1">
                  <c:v>-1.1118999999999994</c:v>
                </c:pt>
                <c:pt idx="2">
                  <c:v>-0.71599999999999997</c:v>
                </c:pt>
                <c:pt idx="3">
                  <c:v>0.51369999999999993</c:v>
                </c:pt>
                <c:pt idx="4">
                  <c:v>0.55240000000000045</c:v>
                </c:pt>
                <c:pt idx="5">
                  <c:v>0.36070000000000002</c:v>
                </c:pt>
                <c:pt idx="6">
                  <c:v>0.80089999999999995</c:v>
                </c:pt>
                <c:pt idx="7">
                  <c:v>-2.0484</c:v>
                </c:pt>
                <c:pt idx="8">
                  <c:v>-0.22589999999999977</c:v>
                </c:pt>
                <c:pt idx="9">
                  <c:v>1.1518999999999999</c:v>
                </c:pt>
                <c:pt idx="10">
                  <c:v>-7.2899999999999743E-2</c:v>
                </c:pt>
                <c:pt idx="11">
                  <c:v>2.0594999999999999</c:v>
                </c:pt>
                <c:pt idx="12">
                  <c:v>6.0263999999999998</c:v>
                </c:pt>
                <c:pt idx="13">
                  <c:v>2.2374999999999998</c:v>
                </c:pt>
                <c:pt idx="14">
                  <c:v>1.2988</c:v>
                </c:pt>
                <c:pt idx="15">
                  <c:v>-1.1115000000000004</c:v>
                </c:pt>
                <c:pt idx="16">
                  <c:v>1.2499999999999996</c:v>
                </c:pt>
                <c:pt idx="17">
                  <c:v>2.8907999999999996</c:v>
                </c:pt>
                <c:pt idx="18">
                  <c:v>15.9505</c:v>
                </c:pt>
                <c:pt idx="19">
                  <c:v>7.9623999999999997</c:v>
                </c:pt>
                <c:pt idx="20">
                  <c:v>0.43610000000000015</c:v>
                </c:pt>
                <c:pt idx="21">
                  <c:v>0.70210000000000017</c:v>
                </c:pt>
                <c:pt idx="22">
                  <c:v>0.30569999999999986</c:v>
                </c:pt>
                <c:pt idx="23">
                  <c:v>-1.3172999999999999</c:v>
                </c:pt>
                <c:pt idx="24">
                  <c:v>3.0106000000000002</c:v>
                </c:pt>
                <c:pt idx="25">
                  <c:v>1.0366</c:v>
                </c:pt>
                <c:pt idx="26">
                  <c:v>2.9049000000000005</c:v>
                </c:pt>
                <c:pt idx="27">
                  <c:v>3.1100999999999992</c:v>
                </c:pt>
              </c:numCache>
            </c:numRef>
          </c:val>
        </c:ser>
        <c:ser>
          <c:idx val="3"/>
          <c:order val="3"/>
          <c:tx>
            <c:strRef>
              <c:f>AmecoCurrent!$E$74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AmecoCurrent!$A$75:$A$102</c:f>
              <c:strCache>
                <c:ptCount val="28"/>
                <c:pt idx="0">
                  <c:v>Finland </c:v>
                </c:pt>
                <c:pt idx="1">
                  <c:v>Cyprus </c:v>
                </c:pt>
                <c:pt idx="2">
                  <c:v>Sweden </c:v>
                </c:pt>
                <c:pt idx="3">
                  <c:v>Luxembourg </c:v>
                </c:pt>
                <c:pt idx="4">
                  <c:v>Netherlands </c:v>
                </c:pt>
                <c:pt idx="5">
                  <c:v>Denmark </c:v>
                </c:pt>
                <c:pt idx="6">
                  <c:v>Bulgaria </c:v>
                </c:pt>
                <c:pt idx="7">
                  <c:v>Croatia</c:v>
                </c:pt>
                <c:pt idx="8">
                  <c:v>Belgium </c:v>
                </c:pt>
                <c:pt idx="9">
                  <c:v>Austria </c:v>
                </c:pt>
                <c:pt idx="10">
                  <c:v>Spain </c:v>
                </c:pt>
                <c:pt idx="11">
                  <c:v>United Kingdom </c:v>
                </c:pt>
                <c:pt idx="12">
                  <c:v>Portugal </c:v>
                </c:pt>
                <c:pt idx="13">
                  <c:v>Germany </c:v>
                </c:pt>
                <c:pt idx="14">
                  <c:v>France </c:v>
                </c:pt>
                <c:pt idx="15">
                  <c:v>Slovenia </c:v>
                </c:pt>
                <c:pt idx="16">
                  <c:v>Czech Republic </c:v>
                </c:pt>
                <c:pt idx="17">
                  <c:v>Slovakia </c:v>
                </c:pt>
                <c:pt idx="18">
                  <c:v>Ireland </c:v>
                </c:pt>
                <c:pt idx="19">
                  <c:v>Hungary </c:v>
                </c:pt>
                <c:pt idx="20">
                  <c:v>Italy </c:v>
                </c:pt>
                <c:pt idx="21">
                  <c:v>Malta </c:v>
                </c:pt>
                <c:pt idx="22">
                  <c:v>Lithuania </c:v>
                </c:pt>
                <c:pt idx="23">
                  <c:v>Estonia </c:v>
                </c:pt>
                <c:pt idx="24">
                  <c:v>Latvia </c:v>
                </c:pt>
                <c:pt idx="25">
                  <c:v>Romania </c:v>
                </c:pt>
                <c:pt idx="26">
                  <c:v>Poland </c:v>
                </c:pt>
                <c:pt idx="27">
                  <c:v>Greece </c:v>
                </c:pt>
              </c:strCache>
            </c:strRef>
          </c:cat>
          <c:val>
            <c:numRef>
              <c:f>AmecoCurrent!$E$75:$E$102</c:f>
              <c:numCache>
                <c:formatCode>General</c:formatCode>
                <c:ptCount val="28"/>
                <c:pt idx="0">
                  <c:v>-0.45760000000000012</c:v>
                </c:pt>
                <c:pt idx="1">
                  <c:v>0.37950000000000017</c:v>
                </c:pt>
                <c:pt idx="2">
                  <c:v>0.10930000000000001</c:v>
                </c:pt>
                <c:pt idx="3">
                  <c:v>0.17810000000000004</c:v>
                </c:pt>
                <c:pt idx="4">
                  <c:v>1.0823</c:v>
                </c:pt>
                <c:pt idx="5">
                  <c:v>-1.2431000000000001</c:v>
                </c:pt>
                <c:pt idx="6">
                  <c:v>1.2462</c:v>
                </c:pt>
                <c:pt idx="7">
                  <c:v>3.0683000000000002</c:v>
                </c:pt>
                <c:pt idx="8">
                  <c:v>0.29329999999999989</c:v>
                </c:pt>
                <c:pt idx="9">
                  <c:v>2.0700000000000163E-2</c:v>
                </c:pt>
                <c:pt idx="10">
                  <c:v>-0.71730000000000071</c:v>
                </c:pt>
                <c:pt idx="11">
                  <c:v>1.6648000000000005</c:v>
                </c:pt>
                <c:pt idx="12">
                  <c:v>-1.2995000000000001</c:v>
                </c:pt>
                <c:pt idx="13">
                  <c:v>1.3262</c:v>
                </c:pt>
                <c:pt idx="14">
                  <c:v>1.0045999999999995</c:v>
                </c:pt>
                <c:pt idx="15">
                  <c:v>3.2105000000000001</c:v>
                </c:pt>
                <c:pt idx="16">
                  <c:v>-0.64029999999999987</c:v>
                </c:pt>
                <c:pt idx="17">
                  <c:v>0.77470000000000017</c:v>
                </c:pt>
                <c:pt idx="18">
                  <c:v>4.4972000000000003</c:v>
                </c:pt>
                <c:pt idx="19">
                  <c:v>-5.5917999999999992</c:v>
                </c:pt>
                <c:pt idx="20">
                  <c:v>1.7513999999999998</c:v>
                </c:pt>
                <c:pt idx="21">
                  <c:v>-0.17940000000000023</c:v>
                </c:pt>
                <c:pt idx="22">
                  <c:v>1.5686000000000004</c:v>
                </c:pt>
                <c:pt idx="23">
                  <c:v>-1.9903</c:v>
                </c:pt>
                <c:pt idx="24">
                  <c:v>0.94210000000000005</c:v>
                </c:pt>
                <c:pt idx="25">
                  <c:v>2.9781999999999997</c:v>
                </c:pt>
                <c:pt idx="26">
                  <c:v>1.6495000000000002</c:v>
                </c:pt>
                <c:pt idx="27">
                  <c:v>1.9933000000000005</c:v>
                </c:pt>
              </c:numCache>
            </c:numRef>
          </c:val>
        </c:ser>
        <c:ser>
          <c:idx val="4"/>
          <c:order val="4"/>
          <c:tx>
            <c:strRef>
              <c:f>AmecoCurrent!$F$74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AmecoCurrent!$A$75:$A$102</c:f>
              <c:strCache>
                <c:ptCount val="28"/>
                <c:pt idx="0">
                  <c:v>Finland </c:v>
                </c:pt>
                <c:pt idx="1">
                  <c:v>Cyprus </c:v>
                </c:pt>
                <c:pt idx="2">
                  <c:v>Sweden </c:v>
                </c:pt>
                <c:pt idx="3">
                  <c:v>Luxembourg </c:v>
                </c:pt>
                <c:pt idx="4">
                  <c:v>Netherlands </c:v>
                </c:pt>
                <c:pt idx="5">
                  <c:v>Denmark </c:v>
                </c:pt>
                <c:pt idx="6">
                  <c:v>Bulgaria </c:v>
                </c:pt>
                <c:pt idx="7">
                  <c:v>Croatia</c:v>
                </c:pt>
                <c:pt idx="8">
                  <c:v>Belgium </c:v>
                </c:pt>
                <c:pt idx="9">
                  <c:v>Austria </c:v>
                </c:pt>
                <c:pt idx="10">
                  <c:v>Spain </c:v>
                </c:pt>
                <c:pt idx="11">
                  <c:v>United Kingdom </c:v>
                </c:pt>
                <c:pt idx="12">
                  <c:v>Portugal </c:v>
                </c:pt>
                <c:pt idx="13">
                  <c:v>Germany </c:v>
                </c:pt>
                <c:pt idx="14">
                  <c:v>France </c:v>
                </c:pt>
                <c:pt idx="15">
                  <c:v>Slovenia </c:v>
                </c:pt>
                <c:pt idx="16">
                  <c:v>Czech Republic </c:v>
                </c:pt>
                <c:pt idx="17">
                  <c:v>Slovakia </c:v>
                </c:pt>
                <c:pt idx="18">
                  <c:v>Ireland </c:v>
                </c:pt>
                <c:pt idx="19">
                  <c:v>Hungary </c:v>
                </c:pt>
                <c:pt idx="20">
                  <c:v>Italy </c:v>
                </c:pt>
                <c:pt idx="21">
                  <c:v>Malta </c:v>
                </c:pt>
                <c:pt idx="22">
                  <c:v>Lithuania </c:v>
                </c:pt>
                <c:pt idx="23">
                  <c:v>Estonia </c:v>
                </c:pt>
                <c:pt idx="24">
                  <c:v>Latvia </c:v>
                </c:pt>
                <c:pt idx="25">
                  <c:v>Romania </c:v>
                </c:pt>
                <c:pt idx="26">
                  <c:v>Poland </c:v>
                </c:pt>
                <c:pt idx="27">
                  <c:v>Greece </c:v>
                </c:pt>
              </c:strCache>
            </c:strRef>
          </c:cat>
          <c:val>
            <c:numRef>
              <c:f>AmecoCurrent!$F$75:$F$102</c:f>
              <c:numCache>
                <c:formatCode>General</c:formatCode>
                <c:ptCount val="28"/>
                <c:pt idx="0">
                  <c:v>0.11220000000000008</c:v>
                </c:pt>
                <c:pt idx="1">
                  <c:v>2.0603999999999996</c:v>
                </c:pt>
                <c:pt idx="2">
                  <c:v>-0.33990000000000004</c:v>
                </c:pt>
                <c:pt idx="3">
                  <c:v>5.1800000000000068E-2</c:v>
                </c:pt>
                <c:pt idx="4">
                  <c:v>1.5034999999999998</c:v>
                </c:pt>
                <c:pt idx="5">
                  <c:v>3.6554000000000002</c:v>
                </c:pt>
                <c:pt idx="6">
                  <c:v>-0.97950000000000004</c:v>
                </c:pt>
                <c:pt idx="7">
                  <c:v>-1.1526000000000001</c:v>
                </c:pt>
                <c:pt idx="8">
                  <c:v>1.5019</c:v>
                </c:pt>
                <c:pt idx="9">
                  <c:v>1.1522999999999999</c:v>
                </c:pt>
                <c:pt idx="10">
                  <c:v>3.4286000000000003</c:v>
                </c:pt>
                <c:pt idx="11">
                  <c:v>-0.71010000000000062</c:v>
                </c:pt>
                <c:pt idx="12">
                  <c:v>0.92019999999999991</c:v>
                </c:pt>
                <c:pt idx="13">
                  <c:v>0.41230000000000006</c:v>
                </c:pt>
                <c:pt idx="14">
                  <c:v>1.0083000000000002</c:v>
                </c:pt>
                <c:pt idx="15">
                  <c:v>-10.8787</c:v>
                </c:pt>
                <c:pt idx="16">
                  <c:v>2.351</c:v>
                </c:pt>
                <c:pt idx="17">
                  <c:v>2.4645000000000001</c:v>
                </c:pt>
                <c:pt idx="18">
                  <c:v>1.1208</c:v>
                </c:pt>
                <c:pt idx="19">
                  <c:v>-0.69409999999999994</c:v>
                </c:pt>
                <c:pt idx="20">
                  <c:v>0.72489999999999999</c:v>
                </c:pt>
                <c:pt idx="21">
                  <c:v>7.8600000000000225E-2</c:v>
                </c:pt>
                <c:pt idx="22">
                  <c:v>0.29449999999999976</c:v>
                </c:pt>
                <c:pt idx="23">
                  <c:v>0.43299999999999994</c:v>
                </c:pt>
                <c:pt idx="24">
                  <c:v>-0.59760000000000002</c:v>
                </c:pt>
                <c:pt idx="25">
                  <c:v>-0.11609999999999987</c:v>
                </c:pt>
                <c:pt idx="26">
                  <c:v>6.0999999999999943E-3</c:v>
                </c:pt>
                <c:pt idx="27">
                  <c:v>-3.8275000000000006</c:v>
                </c:pt>
              </c:numCache>
            </c:numRef>
          </c:val>
        </c:ser>
        <c:ser>
          <c:idx val="5"/>
          <c:order val="5"/>
          <c:tx>
            <c:strRef>
              <c:f>AmecoCurrent!$G$74</c:f>
              <c:strCache>
                <c:ptCount val="1"/>
                <c:pt idx="0">
                  <c:v>2014*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AmecoCurrent!$A$75:$A$102</c:f>
              <c:strCache>
                <c:ptCount val="28"/>
                <c:pt idx="0">
                  <c:v>Finland </c:v>
                </c:pt>
                <c:pt idx="1">
                  <c:v>Cyprus </c:v>
                </c:pt>
                <c:pt idx="2">
                  <c:v>Sweden </c:v>
                </c:pt>
                <c:pt idx="3">
                  <c:v>Luxembourg </c:v>
                </c:pt>
                <c:pt idx="4">
                  <c:v>Netherlands </c:v>
                </c:pt>
                <c:pt idx="5">
                  <c:v>Denmark </c:v>
                </c:pt>
                <c:pt idx="6">
                  <c:v>Bulgaria </c:v>
                </c:pt>
                <c:pt idx="7">
                  <c:v>Croatia</c:v>
                </c:pt>
                <c:pt idx="8">
                  <c:v>Belgium </c:v>
                </c:pt>
                <c:pt idx="9">
                  <c:v>Austria </c:v>
                </c:pt>
                <c:pt idx="10">
                  <c:v>Spain </c:v>
                </c:pt>
                <c:pt idx="11">
                  <c:v>United Kingdom </c:v>
                </c:pt>
                <c:pt idx="12">
                  <c:v>Portugal </c:v>
                </c:pt>
                <c:pt idx="13">
                  <c:v>Germany </c:v>
                </c:pt>
                <c:pt idx="14">
                  <c:v>France </c:v>
                </c:pt>
                <c:pt idx="15">
                  <c:v>Slovenia </c:v>
                </c:pt>
                <c:pt idx="16">
                  <c:v>Czech Republic </c:v>
                </c:pt>
                <c:pt idx="17">
                  <c:v>Slovakia </c:v>
                </c:pt>
                <c:pt idx="18">
                  <c:v>Ireland </c:v>
                </c:pt>
                <c:pt idx="19">
                  <c:v>Hungary </c:v>
                </c:pt>
                <c:pt idx="20">
                  <c:v>Italy </c:v>
                </c:pt>
                <c:pt idx="21">
                  <c:v>Malta </c:v>
                </c:pt>
                <c:pt idx="22">
                  <c:v>Lithuania </c:v>
                </c:pt>
                <c:pt idx="23">
                  <c:v>Estonia </c:v>
                </c:pt>
                <c:pt idx="24">
                  <c:v>Latvia </c:v>
                </c:pt>
                <c:pt idx="25">
                  <c:v>Romania </c:v>
                </c:pt>
                <c:pt idx="26">
                  <c:v>Poland </c:v>
                </c:pt>
                <c:pt idx="27">
                  <c:v>Greece </c:v>
                </c:pt>
              </c:strCache>
            </c:strRef>
          </c:cat>
          <c:val>
            <c:numRef>
              <c:f>AmecoCurrent!$G$75:$G$102</c:f>
              <c:numCache>
                <c:formatCode>General</c:formatCode>
                <c:ptCount val="28"/>
                <c:pt idx="0">
                  <c:v>-0.2157</c:v>
                </c:pt>
                <c:pt idx="1">
                  <c:v>0.4841000000000002</c:v>
                </c:pt>
                <c:pt idx="2">
                  <c:v>-0.71069999999999989</c:v>
                </c:pt>
                <c:pt idx="3">
                  <c:v>-0.71940000000000004</c:v>
                </c:pt>
                <c:pt idx="4">
                  <c:v>-0.49960000000000004</c:v>
                </c:pt>
                <c:pt idx="5">
                  <c:v>-1.3653</c:v>
                </c:pt>
                <c:pt idx="6">
                  <c:v>-0.10129999999999995</c:v>
                </c:pt>
                <c:pt idx="7">
                  <c:v>0.29780000000000051</c:v>
                </c:pt>
                <c:pt idx="8">
                  <c:v>-0.28989999999999982</c:v>
                </c:pt>
                <c:pt idx="9">
                  <c:v>-0.44259999999999988</c:v>
                </c:pt>
                <c:pt idx="10">
                  <c:v>0.4328000000000003</c:v>
                </c:pt>
                <c:pt idx="11">
                  <c:v>0.33410000000000029</c:v>
                </c:pt>
                <c:pt idx="12">
                  <c:v>1.2239</c:v>
                </c:pt>
                <c:pt idx="13">
                  <c:v>-0.11020000000000008</c:v>
                </c:pt>
                <c:pt idx="14">
                  <c:v>0.13810000000000011</c:v>
                </c:pt>
                <c:pt idx="15">
                  <c:v>10.818300000000001</c:v>
                </c:pt>
                <c:pt idx="16">
                  <c:v>-0.53309999999999991</c:v>
                </c:pt>
                <c:pt idx="17">
                  <c:v>-0.79130000000000011</c:v>
                </c:pt>
                <c:pt idx="18">
                  <c:v>1.9465000000000003</c:v>
                </c:pt>
                <c:pt idx="19">
                  <c:v>-1.1502000000000001</c:v>
                </c:pt>
                <c:pt idx="20">
                  <c:v>1.1900000000000022E-2</c:v>
                </c:pt>
                <c:pt idx="21">
                  <c:v>1.4499999999999957E-2</c:v>
                </c:pt>
                <c:pt idx="22">
                  <c:v>0.29600000000000026</c:v>
                </c:pt>
                <c:pt idx="23">
                  <c:v>0.32340000000000002</c:v>
                </c:pt>
                <c:pt idx="24">
                  <c:v>-0.20750000000000002</c:v>
                </c:pt>
                <c:pt idx="25">
                  <c:v>0.34029999999999982</c:v>
                </c:pt>
                <c:pt idx="26">
                  <c:v>9.32</c:v>
                </c:pt>
                <c:pt idx="27">
                  <c:v>9.4045000000000005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6127104"/>
        <c:axId val="134572288"/>
      </c:barChart>
      <c:catAx>
        <c:axId val="46127104"/>
        <c:scaling>
          <c:orientation val="minMax"/>
        </c:scaling>
        <c:delete val="0"/>
        <c:axPos val="l"/>
        <c:majorTickMark val="none"/>
        <c:minorTickMark val="none"/>
        <c:tickLblPos val="low"/>
        <c:crossAx val="134572288"/>
        <c:crosses val="autoZero"/>
        <c:auto val="1"/>
        <c:lblAlgn val="ctr"/>
        <c:lblOffset val="100"/>
        <c:noMultiLvlLbl val="0"/>
      </c:catAx>
      <c:valAx>
        <c:axId val="134572288"/>
        <c:scaling>
          <c:orientation val="minMax"/>
        </c:scaling>
        <c:delete val="0"/>
        <c:axPos val="b"/>
        <c:majorGridlines/>
        <c:numFmt formatCode="General" sourceLinked="1"/>
        <c:majorTickMark val="in"/>
        <c:minorTickMark val="none"/>
        <c:tickLblPos val="nextTo"/>
        <c:crossAx val="46127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FI" sz="1400" noProof="0" dirty="0" smtClean="0"/>
              <a:t>BNP tillväxt</a:t>
            </a:r>
            <a:r>
              <a:rPr lang="sv-FI" sz="1400" baseline="0" noProof="0" dirty="0" smtClean="0"/>
              <a:t>, förändring  av finanssaldon (skalan till vänster) </a:t>
            </a:r>
          </a:p>
          <a:p>
            <a:pPr>
              <a:defRPr/>
            </a:pPr>
            <a:r>
              <a:rPr lang="sv-FI" sz="1400" baseline="0" noProof="0" dirty="0" smtClean="0"/>
              <a:t>och skuldkvot (skalan till höger)    </a:t>
            </a:r>
            <a:endParaRPr lang="sv-FI" sz="1400" noProof="0" dirty="0"/>
          </a:p>
        </c:rich>
      </c:tx>
      <c:layout>
        <c:manualLayout>
          <c:xMode val="edge"/>
          <c:yMode val="edge"/>
          <c:x val="0.12781711963423925"/>
          <c:y val="5.9193468024108051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0244348488696984E-2"/>
          <c:y val="0.14454392365068022"/>
          <c:w val="0.68859215985098632"/>
          <c:h val="0.68012945191975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kuviot!$A$12</c:f>
              <c:strCache>
                <c:ptCount val="1"/>
                <c:pt idx="0">
                  <c:v>Net utlåning (EC)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kuviot!$B$11:$J$11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  <c:pt idx="7">
                  <c:v>2015*</c:v>
                </c:pt>
                <c:pt idx="8">
                  <c:v>2016*</c:v>
                </c:pt>
              </c:strCache>
            </c:strRef>
          </c:cat>
          <c:val>
            <c:numRef>
              <c:f>kuviot!$B$12:$J$12</c:f>
              <c:numCache>
                <c:formatCode>General</c:formatCode>
                <c:ptCount val="9"/>
                <c:pt idx="0">
                  <c:v>-0.95273270000000032</c:v>
                </c:pt>
                <c:pt idx="1">
                  <c:v>-6.7079630999999997</c:v>
                </c:pt>
                <c:pt idx="2">
                  <c:v>-8.9419700000000102E-2</c:v>
                </c:pt>
                <c:pt idx="3">
                  <c:v>1.6056623000000001</c:v>
                </c:pt>
                <c:pt idx="4">
                  <c:v>-1.0873925</c:v>
                </c:pt>
                <c:pt idx="5">
                  <c:v>-0.31500020000000006</c:v>
                </c:pt>
                <c:pt idx="6">
                  <c:v>-0.45688249999999986</c:v>
                </c:pt>
                <c:pt idx="7">
                  <c:v>0.24652569999999985</c:v>
                </c:pt>
                <c:pt idx="8">
                  <c:v>0.36072749999999987</c:v>
                </c:pt>
              </c:numCache>
            </c:numRef>
          </c:val>
        </c:ser>
        <c:ser>
          <c:idx val="1"/>
          <c:order val="1"/>
          <c:tx>
            <c:strRef>
              <c:f>kuviot!$A$13</c:f>
              <c:strCache>
                <c:ptCount val="1"/>
                <c:pt idx="0">
                  <c:v>konjunkturrensat saldo (EC)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kuviot!$B$11:$J$11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  <c:pt idx="7">
                  <c:v>2015*</c:v>
                </c:pt>
                <c:pt idx="8">
                  <c:v>2016*</c:v>
                </c:pt>
              </c:strCache>
            </c:strRef>
          </c:cat>
          <c:val>
            <c:numRef>
              <c:f>kuviot!$B$13:$J$13</c:f>
              <c:numCache>
                <c:formatCode>General</c:formatCode>
                <c:ptCount val="9"/>
                <c:pt idx="0">
                  <c:v>-0.45900000000000007</c:v>
                </c:pt>
                <c:pt idx="1">
                  <c:v>-1.5914000000000001</c:v>
                </c:pt>
                <c:pt idx="2">
                  <c:v>-1.5829</c:v>
                </c:pt>
                <c:pt idx="3">
                  <c:v>0.27700000000000002</c:v>
                </c:pt>
                <c:pt idx="4">
                  <c:v>-0.25779999999999992</c:v>
                </c:pt>
                <c:pt idx="5">
                  <c:v>0.3264999999999999</c:v>
                </c:pt>
                <c:pt idx="6">
                  <c:v>-0.29759999999999998</c:v>
                </c:pt>
                <c:pt idx="7">
                  <c:v>-6.2999999999999723E-3</c:v>
                </c:pt>
                <c:pt idx="8">
                  <c:v>-0.21009999999999995</c:v>
                </c:pt>
              </c:numCache>
            </c:numRef>
          </c:val>
        </c:ser>
        <c:ser>
          <c:idx val="2"/>
          <c:order val="2"/>
          <c:tx>
            <c:strRef>
              <c:f>kuviot!$A$14</c:f>
              <c:strCache>
                <c:ptCount val="1"/>
                <c:pt idx="0">
                  <c:v>konjunkturrensat saldo (OECD)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kuviot!$B$11:$J$11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  <c:pt idx="7">
                  <c:v>2015*</c:v>
                </c:pt>
                <c:pt idx="8">
                  <c:v>2016*</c:v>
                </c:pt>
              </c:strCache>
            </c:strRef>
          </c:cat>
          <c:val>
            <c:numRef>
              <c:f>kuviot!$B$14:$J$14</c:f>
              <c:numCache>
                <c:formatCode>General</c:formatCode>
                <c:ptCount val="9"/>
                <c:pt idx="0">
                  <c:v>-0.97040632599999999</c:v>
                </c:pt>
                <c:pt idx="1">
                  <c:v>-3.3743167089999999</c:v>
                </c:pt>
                <c:pt idx="2">
                  <c:v>-0.93349582100000017</c:v>
                </c:pt>
                <c:pt idx="3">
                  <c:v>0.63281354700000025</c:v>
                </c:pt>
                <c:pt idx="4">
                  <c:v>-0.40804057800000004</c:v>
                </c:pt>
                <c:pt idx="5">
                  <c:v>0.51142040899999985</c:v>
                </c:pt>
                <c:pt idx="6">
                  <c:v>0.21028731700000014</c:v>
                </c:pt>
                <c:pt idx="7">
                  <c:v>0.46024179199999993</c:v>
                </c:pt>
                <c:pt idx="8">
                  <c:v>0.23891441200000002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655232"/>
        <c:axId val="134575744"/>
      </c:barChart>
      <c:lineChart>
        <c:grouping val="standard"/>
        <c:varyColors val="0"/>
        <c:ser>
          <c:idx val="3"/>
          <c:order val="3"/>
          <c:tx>
            <c:strRef>
              <c:f>kuviot!$A$15</c:f>
              <c:strCache>
                <c:ptCount val="1"/>
                <c:pt idx="0">
                  <c:v>BNP-tillväxt 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kuviot!$B$11:$J$11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  <c:pt idx="7">
                  <c:v>2015*</c:v>
                </c:pt>
                <c:pt idx="8">
                  <c:v>2016*</c:v>
                </c:pt>
              </c:strCache>
            </c:strRef>
          </c:cat>
          <c:val>
            <c:numRef>
              <c:f>kuviot!$B$15:$J$15</c:f>
              <c:numCache>
                <c:formatCode>General</c:formatCode>
                <c:ptCount val="9"/>
                <c:pt idx="0">
                  <c:v>0.72066848740991729</c:v>
                </c:pt>
                <c:pt idx="1">
                  <c:v>-8.2690365582710577</c:v>
                </c:pt>
                <c:pt idx="2">
                  <c:v>2.9923375022018712</c:v>
                </c:pt>
                <c:pt idx="3">
                  <c:v>2.5708177445216474</c:v>
                </c:pt>
                <c:pt idx="4">
                  <c:v>-1.4584961700797283</c:v>
                </c:pt>
                <c:pt idx="5">
                  <c:v>-1.2056411313990203</c:v>
                </c:pt>
                <c:pt idx="6">
                  <c:v>-0.44253897907734346</c:v>
                </c:pt>
                <c:pt idx="7">
                  <c:v>0.61154533069682759</c:v>
                </c:pt>
                <c:pt idx="8">
                  <c:v>1.1417551513104878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655232"/>
        <c:axId val="134575744"/>
      </c:lineChart>
      <c:lineChart>
        <c:grouping val="standard"/>
        <c:varyColors val="0"/>
        <c:ser>
          <c:idx val="4"/>
          <c:order val="4"/>
          <c:tx>
            <c:strRef>
              <c:f>kuviot!$A$16</c:f>
              <c:strCache>
                <c:ptCount val="1"/>
                <c:pt idx="0">
                  <c:v>Offentliga sektorns skuldkvot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kuviot!$B$11:$J$11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2014*</c:v>
                </c:pt>
                <c:pt idx="7">
                  <c:v>2015*</c:v>
                </c:pt>
                <c:pt idx="8">
                  <c:v>2016*</c:v>
                </c:pt>
              </c:strCache>
            </c:strRef>
          </c:cat>
          <c:val>
            <c:numRef>
              <c:f>kuviot!$B$16:$J$16</c:f>
              <c:numCache>
                <c:formatCode>General</c:formatCode>
                <c:ptCount val="9"/>
                <c:pt idx="0">
                  <c:v>32.653798700000003</c:v>
                </c:pt>
                <c:pt idx="1">
                  <c:v>41.696081839999998</c:v>
                </c:pt>
                <c:pt idx="2">
                  <c:v>47.119187599999997</c:v>
                </c:pt>
                <c:pt idx="3">
                  <c:v>48.50433537</c:v>
                </c:pt>
                <c:pt idx="4">
                  <c:v>53.017295509999997</c:v>
                </c:pt>
                <c:pt idx="5">
                  <c:v>55.956809589999999</c:v>
                </c:pt>
                <c:pt idx="6">
                  <c:v>58.99389627</c:v>
                </c:pt>
                <c:pt idx="7">
                  <c:v>60.7964707</c:v>
                </c:pt>
                <c:pt idx="8">
                  <c:v>62.38284402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657792"/>
        <c:axId val="134576320"/>
      </c:lineChart>
      <c:catAx>
        <c:axId val="130655232"/>
        <c:scaling>
          <c:orientation val="minMax"/>
        </c:scaling>
        <c:delete val="0"/>
        <c:axPos val="b"/>
        <c:majorTickMark val="in"/>
        <c:minorTickMark val="none"/>
        <c:tickLblPos val="low"/>
        <c:crossAx val="134575744"/>
        <c:crosses val="autoZero"/>
        <c:auto val="1"/>
        <c:lblAlgn val="ctr"/>
        <c:lblOffset val="100"/>
        <c:noMultiLvlLbl val="0"/>
      </c:catAx>
      <c:valAx>
        <c:axId val="134575744"/>
        <c:scaling>
          <c:orientation val="minMax"/>
          <c:max val="6"/>
          <c:min val="-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/>
                  <a:t>%</a:t>
                </a:r>
              </a:p>
            </c:rich>
          </c:tx>
          <c:layout>
            <c:manualLayout>
              <c:xMode val="edge"/>
              <c:yMode val="edge"/>
              <c:x val="2.7956989247311829E-2"/>
              <c:y val="8.0309689038534915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30655232"/>
        <c:crosses val="autoZero"/>
        <c:crossBetween val="between"/>
      </c:valAx>
      <c:valAx>
        <c:axId val="134576320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/>
                  <a:t>%</a:t>
                </a:r>
              </a:p>
            </c:rich>
          </c:tx>
          <c:layout>
            <c:manualLayout>
              <c:xMode val="edge"/>
              <c:yMode val="edge"/>
              <c:x val="0.77585979171958341"/>
              <c:y val="7.7350015637329517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30657792"/>
        <c:crosses val="max"/>
        <c:crossBetween val="between"/>
      </c:valAx>
      <c:catAx>
        <c:axId val="130657792"/>
        <c:scaling>
          <c:orientation val="minMax"/>
        </c:scaling>
        <c:delete val="1"/>
        <c:axPos val="b"/>
        <c:majorTickMark val="out"/>
        <c:minorTickMark val="none"/>
        <c:tickLblPos val="nextTo"/>
        <c:crossAx val="13457632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0890271780543577"/>
          <c:y val="0.19581968271368957"/>
          <c:w val="0.18679620692574722"/>
          <c:h val="0.57540362254702504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426977176481373E-2"/>
          <c:y val="7.2613471958582226E-2"/>
          <c:w val="0.8047672158187209"/>
          <c:h val="0.895205318907835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Sheet8!$C$3</c:f>
              <c:strCache>
                <c:ptCount val="1"/>
                <c:pt idx="0">
                  <c:v>Kansantalouden KUSTANNUSkilpailukyky, (asteikko vasemmalla), </c:v>
                </c:pt>
              </c:strCache>
            </c:strRef>
          </c:tx>
          <c:spPr>
            <a:ln w="63500">
              <a:prstDash val="solid"/>
            </a:ln>
          </c:spPr>
          <c:marker>
            <c:symbol val="none"/>
          </c:marker>
          <c:xVal>
            <c:numRef>
              <c:f>Sheet8!$D$2:$AH$2</c:f>
              <c:numCache>
                <c:formatCode>General</c:formatCode>
                <c:ptCount val="3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</c:numCache>
            </c:numRef>
          </c:xVal>
          <c:yVal>
            <c:numRef>
              <c:f>Sheet8!$D$3:$AH$3</c:f>
              <c:numCache>
                <c:formatCode>General</c:formatCode>
                <c:ptCount val="31"/>
                <c:pt idx="0">
                  <c:v>109.00718766647809</c:v>
                </c:pt>
                <c:pt idx="1">
                  <c:v>108.93686497156413</c:v>
                </c:pt>
                <c:pt idx="2">
                  <c:v>108.98779804227141</c:v>
                </c:pt>
                <c:pt idx="3">
                  <c:v>106.93925655994067</c:v>
                </c:pt>
                <c:pt idx="4">
                  <c:v>107.06383206579683</c:v>
                </c:pt>
                <c:pt idx="5">
                  <c:v>109.4384034256104</c:v>
                </c:pt>
                <c:pt idx="6">
                  <c:v>114.73077876643273</c:v>
                </c:pt>
                <c:pt idx="7">
                  <c:v>111.34081362596127</c:v>
                </c:pt>
                <c:pt idx="8">
                  <c:v>104.91986497875686</c:v>
                </c:pt>
                <c:pt idx="9">
                  <c:v>104.29644955692963</c:v>
                </c:pt>
                <c:pt idx="10">
                  <c:v>102.81736690877247</c:v>
                </c:pt>
                <c:pt idx="11">
                  <c:v>103.80440666531172</c:v>
                </c:pt>
                <c:pt idx="12">
                  <c:v>101.52349030050597</c:v>
                </c:pt>
                <c:pt idx="13">
                  <c:v>99.785376242858362</c:v>
                </c:pt>
                <c:pt idx="14">
                  <c:v>99.512537565076016</c:v>
                </c:pt>
                <c:pt idx="15">
                  <c:v>97.169319069550909</c:v>
                </c:pt>
                <c:pt idx="16">
                  <c:v>97.350905271052383</c:v>
                </c:pt>
                <c:pt idx="17">
                  <c:v>97.27678653332832</c:v>
                </c:pt>
                <c:pt idx="18">
                  <c:v>98.869475962142289</c:v>
                </c:pt>
                <c:pt idx="19">
                  <c:v>99.406768108252535</c:v>
                </c:pt>
                <c:pt idx="20">
                  <c:v>101.97015096855475</c:v>
                </c:pt>
                <c:pt idx="21">
                  <c:v>102.54522417727048</c:v>
                </c:pt>
                <c:pt idx="22">
                  <c:v>100.78555913609625</c:v>
                </c:pt>
                <c:pt idx="23">
                  <c:v>103.09222204629019</c:v>
                </c:pt>
                <c:pt idx="24">
                  <c:v>106.9112491323652</c:v>
                </c:pt>
                <c:pt idx="25">
                  <c:v>106.76232723326378</c:v>
                </c:pt>
                <c:pt idx="26">
                  <c:v>106.46152293566786</c:v>
                </c:pt>
                <c:pt idx="27">
                  <c:v>107.07256723680942</c:v>
                </c:pt>
                <c:pt idx="28">
                  <c:v>107.46703947962233</c:v>
                </c:pt>
                <c:pt idx="29">
                  <c:v>107.38075651864891</c:v>
                </c:pt>
                <c:pt idx="30">
                  <c:v>107.28792309714747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229760"/>
        <c:axId val="46230336"/>
      </c:scatterChart>
      <c:scatterChart>
        <c:scatterStyle val="lineMarker"/>
        <c:varyColors val="0"/>
        <c:ser>
          <c:idx val="1"/>
          <c:order val="1"/>
          <c:tx>
            <c:strRef>
              <c:f>Sheet8!$C$7</c:f>
              <c:strCache>
                <c:ptCount val="1"/>
                <c:pt idx="0">
                  <c:v>Kansantalouden KASVUkilpailukyky (asteikko oikealla), 2 vuotta aikaistettu, WEF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Sheet8!$D$2:$AH$2</c:f>
              <c:numCache>
                <c:formatCode>General</c:formatCode>
                <c:ptCount val="31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</c:numCache>
            </c:numRef>
          </c:xVal>
          <c:yVal>
            <c:numRef>
              <c:f>Sheet8!$D$7:$AH$7</c:f>
              <c:numCache>
                <c:formatCode>General</c:formatCode>
                <c:ptCount val="31"/>
                <c:pt idx="9" formatCode="0%">
                  <c:v>0.33333333333333331</c:v>
                </c:pt>
                <c:pt idx="10" formatCode="0%">
                  <c:v>0.40476190476190477</c:v>
                </c:pt>
                <c:pt idx="11" formatCode="0%">
                  <c:v>0.30952380952380953</c:v>
                </c:pt>
                <c:pt idx="12" formatCode="0%">
                  <c:v>0.21428571428571427</c:v>
                </c:pt>
                <c:pt idx="13" formatCode="0%">
                  <c:v>9.5238095238095233E-2</c:v>
                </c:pt>
                <c:pt idx="14" formatCode="0%">
                  <c:v>0</c:v>
                </c:pt>
                <c:pt idx="15" formatCode="0%">
                  <c:v>2.3809523809523808E-2</c:v>
                </c:pt>
                <c:pt idx="16" formatCode="0%">
                  <c:v>0</c:v>
                </c:pt>
                <c:pt idx="17" formatCode="0%">
                  <c:v>2.3809523809523808E-2</c:v>
                </c:pt>
                <c:pt idx="18" formatCode="0%">
                  <c:v>2.3809523809523808E-2</c:v>
                </c:pt>
                <c:pt idx="19" formatCode="0%">
                  <c:v>2.3809523809523808E-2</c:v>
                </c:pt>
                <c:pt idx="20" formatCode="0%">
                  <c:v>0.11904761904761904</c:v>
                </c:pt>
                <c:pt idx="21" formatCode="0%">
                  <c:v>0.11904761904761904</c:v>
                </c:pt>
                <c:pt idx="22" formatCode="0%">
                  <c:v>0.11904761904761904</c:v>
                </c:pt>
                <c:pt idx="23" formatCode="0%">
                  <c:v>0.14285714285714285</c:v>
                </c:pt>
                <c:pt idx="24" formatCode="0%">
                  <c:v>7.1428571428571425E-2</c:v>
                </c:pt>
                <c:pt idx="25" formatCode="0%">
                  <c:v>4.7619047619047616E-2</c:v>
                </c:pt>
                <c:pt idx="26" formatCode="0%">
                  <c:v>4.7619047619047616E-2</c:v>
                </c:pt>
                <c:pt idx="27" formatCode="0%">
                  <c:v>7.1428571428571425E-2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231488"/>
        <c:axId val="46230912"/>
      </c:scatterChart>
      <c:valAx>
        <c:axId val="46229760"/>
        <c:scaling>
          <c:orientation val="minMax"/>
          <c:max val="2013"/>
          <c:min val="1990"/>
        </c:scaling>
        <c:delete val="0"/>
        <c:axPos val="t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1400"/>
            </a:pPr>
            <a:endParaRPr lang="fi-FI"/>
          </a:p>
        </c:txPr>
        <c:crossAx val="46230336"/>
        <c:crossesAt val="115"/>
        <c:crossBetween val="midCat"/>
        <c:majorUnit val="2"/>
      </c:valAx>
      <c:valAx>
        <c:axId val="46230336"/>
        <c:scaling>
          <c:orientation val="maxMin"/>
          <c:max val="115"/>
          <c:min val="95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fi-FI" sz="1800"/>
                  <a:t>KUSTANNUSKILPAILUKYKY PARANEE =&gt;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46229760"/>
        <c:crosses val="autoZero"/>
        <c:crossBetween val="midCat"/>
      </c:valAx>
      <c:valAx>
        <c:axId val="46230912"/>
        <c:scaling>
          <c:orientation val="maxMin"/>
          <c:max val="0.70000000000000007"/>
          <c:min val="-5.000000000000001E-2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sz="1800" b="1" i="0" baseline="0">
                    <a:effectLst/>
                  </a:rPr>
                  <a:t>KASVUKILPAILUKYKY PARANEE =&gt;</a:t>
                </a:r>
                <a:endParaRPr lang="fi-FI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46231488"/>
        <c:crosses val="max"/>
        <c:crossBetween val="midCat"/>
        <c:majorUnit val="0.15000000000000002"/>
        <c:minorUnit val="2.0000000000000004E-2"/>
      </c:valAx>
      <c:valAx>
        <c:axId val="462314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623091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788900027198556"/>
          <c:y val="0.53766588217063271"/>
          <c:w val="0.36952583554611296"/>
          <c:h val="0.3801522503414010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0.08091</cdr:x>
      <cdr:y>0.1726</cdr:y>
    </cdr:from>
    <cdr:to>
      <cdr:x>0.18205</cdr:x>
      <cdr:y>0.25165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534" y="1048549"/>
          <a:ext cx="940692" cy="480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/>
            <a:t>OECD, </a:t>
          </a:r>
        </a:p>
        <a:p xmlns:a="http://schemas.openxmlformats.org/drawingml/2006/main">
          <a:r>
            <a:rPr lang="fi-FI" sz="1100"/>
            <a:t>ETLA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0.17135</cdr:x>
      <cdr:y>0.95947</cdr:y>
    </cdr:from>
    <cdr:to>
      <cdr:x>0.74833</cdr:x>
      <cdr:y>0.99119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1" y="5186363"/>
          <a:ext cx="410527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EU-komission talviennuste 2014</a:t>
          </a:r>
        </a:p>
      </cdr:txBody>
    </cdr:sp>
  </cdr:relSizeAnchor>
  <cdr:relSizeAnchor xmlns:cdr="http://schemas.openxmlformats.org/drawingml/2006/chartDrawing">
    <cdr:from>
      <cdr:x>0.75368</cdr:x>
      <cdr:y>0.08899</cdr:y>
    </cdr:from>
    <cdr:to>
      <cdr:x>0.82329</cdr:x>
      <cdr:y>0.12952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62576" y="481013"/>
          <a:ext cx="4953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12.83</a:t>
          </a:r>
        </a:p>
      </cdr:txBody>
    </cdr:sp>
  </cdr:relSizeAnchor>
  <cdr:relSizeAnchor xmlns:cdr="http://schemas.openxmlformats.org/drawingml/2006/chartDrawing">
    <cdr:from>
      <cdr:x>0.67202</cdr:x>
      <cdr:y>0.11542</cdr:y>
    </cdr:from>
    <cdr:to>
      <cdr:x>0.74029</cdr:x>
      <cdr:y>0.15419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81551" y="623888"/>
          <a:ext cx="4857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10.67</a:t>
          </a:r>
        </a:p>
      </cdr:txBody>
    </cdr:sp>
  </cdr:relSizeAnchor>
  <cdr:relSizeAnchor xmlns:cdr="http://schemas.openxmlformats.org/drawingml/2006/chartDrawing">
    <cdr:from>
      <cdr:x>0.58501</cdr:x>
      <cdr:y>0.14714</cdr:y>
    </cdr:from>
    <cdr:to>
      <cdr:x>0.66265</cdr:x>
      <cdr:y>0.1859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62426" y="795338"/>
          <a:ext cx="55245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6.75</a:t>
          </a:r>
        </a:p>
      </cdr:txBody>
    </cdr:sp>
  </cdr:relSizeAnchor>
  <cdr:relSizeAnchor xmlns:cdr="http://schemas.openxmlformats.org/drawingml/2006/chartDrawing">
    <cdr:from>
      <cdr:x>0.55957</cdr:x>
      <cdr:y>0.17533</cdr:y>
    </cdr:from>
    <cdr:to>
      <cdr:x>0.6158</cdr:x>
      <cdr:y>0.21233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81451" y="947738"/>
          <a:ext cx="40005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4.39</a:t>
          </a:r>
        </a:p>
      </cdr:txBody>
    </cdr:sp>
  </cdr:relSizeAnchor>
  <cdr:relSizeAnchor xmlns:cdr="http://schemas.openxmlformats.org/drawingml/2006/chartDrawing">
    <cdr:from>
      <cdr:x>0.57697</cdr:x>
      <cdr:y>0.20352</cdr:y>
    </cdr:from>
    <cdr:to>
      <cdr:x>0.64123</cdr:x>
      <cdr:y>0.24405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05277" y="1100138"/>
          <a:ext cx="4572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3.82</a:t>
          </a:r>
        </a:p>
      </cdr:txBody>
    </cdr:sp>
  </cdr:relSizeAnchor>
  <cdr:relSizeAnchor xmlns:cdr="http://schemas.openxmlformats.org/drawingml/2006/chartDrawing">
    <cdr:from>
      <cdr:x>0.55288</cdr:x>
      <cdr:y>0.23348</cdr:y>
    </cdr:from>
    <cdr:to>
      <cdr:x>0.61178</cdr:x>
      <cdr:y>0.27225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33827" y="1262062"/>
          <a:ext cx="419100" cy="209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3.36</a:t>
          </a:r>
        </a:p>
      </cdr:txBody>
    </cdr:sp>
  </cdr:relSizeAnchor>
  <cdr:relSizeAnchor xmlns:cdr="http://schemas.openxmlformats.org/drawingml/2006/chartDrawing">
    <cdr:from>
      <cdr:x>0.54351</cdr:x>
      <cdr:y>0.26167</cdr:y>
    </cdr:from>
    <cdr:to>
      <cdr:x>0.60643</cdr:x>
      <cdr:y>0.30925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67151" y="1414463"/>
          <a:ext cx="447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3.18</a:t>
          </a:r>
        </a:p>
      </cdr:txBody>
    </cdr:sp>
  </cdr:relSizeAnchor>
  <cdr:relSizeAnchor xmlns:cdr="http://schemas.openxmlformats.org/drawingml/2006/chartDrawing">
    <cdr:from>
      <cdr:x>0.53681</cdr:x>
      <cdr:y>0.29163</cdr:y>
    </cdr:from>
    <cdr:to>
      <cdr:x>0.59438</cdr:x>
      <cdr:y>0.32687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819526" y="1576388"/>
          <a:ext cx="40957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3.09</a:t>
          </a:r>
        </a:p>
      </cdr:txBody>
    </cdr:sp>
  </cdr:relSizeAnchor>
  <cdr:relSizeAnchor xmlns:cdr="http://schemas.openxmlformats.org/drawingml/2006/chartDrawing">
    <cdr:from>
      <cdr:x>0.62918</cdr:x>
      <cdr:y>0.31982</cdr:y>
    </cdr:from>
    <cdr:to>
      <cdr:x>0.69076</cdr:x>
      <cdr:y>0.35683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476752" y="1728787"/>
          <a:ext cx="43815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2.94</a:t>
          </a:r>
        </a:p>
      </cdr:txBody>
    </cdr:sp>
  </cdr:relSizeAnchor>
  <cdr:relSizeAnchor xmlns:cdr="http://schemas.openxmlformats.org/drawingml/2006/chartDrawing">
    <cdr:from>
      <cdr:x>0.80321</cdr:x>
      <cdr:y>0.34978</cdr:y>
    </cdr:from>
    <cdr:to>
      <cdr:x>0.86613</cdr:x>
      <cdr:y>0.39383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15001" y="1890713"/>
          <a:ext cx="4476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2.89</a:t>
          </a:r>
        </a:p>
      </cdr:txBody>
    </cdr:sp>
  </cdr:relSizeAnchor>
  <cdr:relSizeAnchor xmlns:cdr="http://schemas.openxmlformats.org/drawingml/2006/chartDrawing">
    <cdr:from>
      <cdr:x>0.57296</cdr:x>
      <cdr:y>0.3815</cdr:y>
    </cdr:from>
    <cdr:to>
      <cdr:x>0.64926</cdr:x>
      <cdr:y>0.4185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076701" y="2062163"/>
          <a:ext cx="5429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2.38</a:t>
          </a:r>
        </a:p>
      </cdr:txBody>
    </cdr:sp>
  </cdr:relSizeAnchor>
  <cdr:relSizeAnchor xmlns:cdr="http://schemas.openxmlformats.org/drawingml/2006/chartDrawing">
    <cdr:from>
      <cdr:x>0.55556</cdr:x>
      <cdr:y>0.41322</cdr:y>
    </cdr:from>
    <cdr:to>
      <cdr:x>0.62517</cdr:x>
      <cdr:y>0.44846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952876" y="2233613"/>
          <a:ext cx="4953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2.34</a:t>
          </a:r>
        </a:p>
      </cdr:txBody>
    </cdr:sp>
  </cdr:relSizeAnchor>
  <cdr:relSizeAnchor xmlns:cdr="http://schemas.openxmlformats.org/drawingml/2006/chartDrawing">
    <cdr:from>
      <cdr:x>0.67871</cdr:x>
      <cdr:y>0.43965</cdr:y>
    </cdr:from>
    <cdr:to>
      <cdr:x>0.74297</cdr:x>
      <cdr:y>0.48722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829176" y="2376488"/>
          <a:ext cx="4572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1.83</a:t>
          </a:r>
        </a:p>
      </cdr:txBody>
    </cdr:sp>
  </cdr:relSizeAnchor>
  <cdr:relSizeAnchor xmlns:cdr="http://schemas.openxmlformats.org/drawingml/2006/chartDrawing">
    <cdr:from>
      <cdr:x>0.54618</cdr:x>
      <cdr:y>0.46608</cdr:y>
    </cdr:from>
    <cdr:to>
      <cdr:x>0.60643</cdr:x>
      <cdr:y>0.51189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86201" y="2519363"/>
          <a:ext cx="4286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1.63</a:t>
          </a:r>
        </a:p>
      </cdr:txBody>
    </cdr:sp>
  </cdr:relSizeAnchor>
  <cdr:relSizeAnchor xmlns:cdr="http://schemas.openxmlformats.org/drawingml/2006/chartDrawing">
    <cdr:from>
      <cdr:x>0.5502</cdr:x>
      <cdr:y>0.4978</cdr:y>
    </cdr:from>
    <cdr:to>
      <cdr:x>0.61178</cdr:x>
      <cdr:y>0.54185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14776" y="2690813"/>
          <a:ext cx="43815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1.52</a:t>
          </a:r>
        </a:p>
      </cdr:txBody>
    </cdr:sp>
  </cdr:relSizeAnchor>
  <cdr:relSizeAnchor xmlns:cdr="http://schemas.openxmlformats.org/drawingml/2006/chartDrawing">
    <cdr:from>
      <cdr:x>0.60241</cdr:x>
      <cdr:y>0.52599</cdr:y>
    </cdr:from>
    <cdr:to>
      <cdr:x>0.65863</cdr:x>
      <cdr:y>0.56476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286251" y="2843213"/>
          <a:ext cx="40005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1.18</a:t>
          </a:r>
        </a:p>
      </cdr:txBody>
    </cdr:sp>
  </cdr:relSizeAnchor>
  <cdr:relSizeAnchor xmlns:cdr="http://schemas.openxmlformats.org/drawingml/2006/chartDrawing">
    <cdr:from>
      <cdr:x>0.55288</cdr:x>
      <cdr:y>0.55419</cdr:y>
    </cdr:from>
    <cdr:to>
      <cdr:x>0.61446</cdr:x>
      <cdr:y>0.59119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933826" y="2995613"/>
          <a:ext cx="43815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0.45</a:t>
          </a:r>
        </a:p>
      </cdr:txBody>
    </cdr:sp>
  </cdr:relSizeAnchor>
  <cdr:relSizeAnchor xmlns:cdr="http://schemas.openxmlformats.org/drawingml/2006/chartDrawing">
    <cdr:from>
      <cdr:x>0.55823</cdr:x>
      <cdr:y>0.58414</cdr:y>
    </cdr:from>
    <cdr:to>
      <cdr:x>0.61981</cdr:x>
      <cdr:y>0.62467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3971926" y="3157538"/>
          <a:ext cx="4381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0.43</a:t>
          </a:r>
        </a:p>
      </cdr:txBody>
    </cdr:sp>
  </cdr:relSizeAnchor>
  <cdr:relSizeAnchor xmlns:cdr="http://schemas.openxmlformats.org/drawingml/2006/chartDrawing">
    <cdr:from>
      <cdr:x>0.51539</cdr:x>
      <cdr:y>0.61762</cdr:y>
    </cdr:from>
    <cdr:to>
      <cdr:x>0.57564</cdr:x>
      <cdr:y>0.65463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667126" y="3338513"/>
          <a:ext cx="4286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0.22</a:t>
          </a:r>
        </a:p>
      </cdr:txBody>
    </cdr:sp>
  </cdr:relSizeAnchor>
  <cdr:relSizeAnchor xmlns:cdr="http://schemas.openxmlformats.org/drawingml/2006/chartDrawing">
    <cdr:from>
      <cdr:x>0.5261</cdr:x>
      <cdr:y>0.64582</cdr:y>
    </cdr:from>
    <cdr:to>
      <cdr:x>0.60776</cdr:x>
      <cdr:y>0.6793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743326" y="3490913"/>
          <a:ext cx="5810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0.08</a:t>
          </a:r>
        </a:p>
      </cdr:txBody>
    </cdr:sp>
  </cdr:relSizeAnchor>
  <cdr:relSizeAnchor xmlns:cdr="http://schemas.openxmlformats.org/drawingml/2006/chartDrawing">
    <cdr:from>
      <cdr:x>0.53012</cdr:x>
      <cdr:y>0.67401</cdr:y>
    </cdr:from>
    <cdr:to>
      <cdr:x>0.59438</cdr:x>
      <cdr:y>0.71454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771902" y="3643313"/>
          <a:ext cx="4572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-0.44</a:t>
          </a:r>
        </a:p>
      </cdr:txBody>
    </cdr:sp>
  </cdr:relSizeAnchor>
  <cdr:relSizeAnchor xmlns:cdr="http://schemas.openxmlformats.org/drawingml/2006/chartDrawing">
    <cdr:from>
      <cdr:x>0.54618</cdr:x>
      <cdr:y>0.70044</cdr:y>
    </cdr:from>
    <cdr:to>
      <cdr:x>0.6158</cdr:x>
      <cdr:y>0.73921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886201" y="3786188"/>
          <a:ext cx="4953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-0.91</a:t>
          </a:r>
        </a:p>
      </cdr:txBody>
    </cdr:sp>
  </cdr:relSizeAnchor>
  <cdr:relSizeAnchor xmlns:cdr="http://schemas.openxmlformats.org/drawingml/2006/chartDrawing">
    <cdr:from>
      <cdr:x>0.54217</cdr:x>
      <cdr:y>0.73216</cdr:y>
    </cdr:from>
    <cdr:to>
      <cdr:x>0.61847</cdr:x>
      <cdr:y>0.77093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3857626" y="3957638"/>
          <a:ext cx="54292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-0.96</a:t>
          </a:r>
        </a:p>
      </cdr:txBody>
    </cdr:sp>
  </cdr:relSizeAnchor>
  <cdr:relSizeAnchor xmlns:cdr="http://schemas.openxmlformats.org/drawingml/2006/chartDrawing">
    <cdr:from>
      <cdr:x>0.53414</cdr:x>
      <cdr:y>0.76211</cdr:y>
    </cdr:from>
    <cdr:to>
      <cdr:x>0.60375</cdr:x>
      <cdr:y>0.80088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3800476" y="4119563"/>
          <a:ext cx="4953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-0.97</a:t>
          </a:r>
        </a:p>
      </cdr:txBody>
    </cdr:sp>
  </cdr:relSizeAnchor>
  <cdr:relSizeAnchor xmlns:cdr="http://schemas.openxmlformats.org/drawingml/2006/chartDrawing">
    <cdr:from>
      <cdr:x>0.50067</cdr:x>
      <cdr:y>0.79031</cdr:y>
    </cdr:from>
    <cdr:to>
      <cdr:x>0.57028</cdr:x>
      <cdr:y>0.82555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3562351" y="4271963"/>
          <a:ext cx="4953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-2.26</a:t>
          </a:r>
        </a:p>
      </cdr:txBody>
    </cdr:sp>
  </cdr:relSizeAnchor>
  <cdr:relSizeAnchor xmlns:cdr="http://schemas.openxmlformats.org/drawingml/2006/chartDrawing">
    <cdr:from>
      <cdr:x>0.49665</cdr:x>
      <cdr:y>0.81674</cdr:y>
    </cdr:from>
    <cdr:to>
      <cdr:x>0.58902</cdr:x>
      <cdr:y>0.85198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533776" y="4414838"/>
          <a:ext cx="65722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-2.47</a:t>
          </a:r>
        </a:p>
      </cdr:txBody>
    </cdr:sp>
  </cdr:relSizeAnchor>
  <cdr:relSizeAnchor xmlns:cdr="http://schemas.openxmlformats.org/drawingml/2006/chartDrawing">
    <cdr:from>
      <cdr:x>0.53949</cdr:x>
      <cdr:y>0.84846</cdr:y>
    </cdr:from>
    <cdr:to>
      <cdr:x>0.61981</cdr:x>
      <cdr:y>0.89075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838576" y="4586288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-2.84</a:t>
          </a:r>
        </a:p>
      </cdr:txBody>
    </cdr:sp>
  </cdr:relSizeAnchor>
  <cdr:relSizeAnchor xmlns:cdr="http://schemas.openxmlformats.org/drawingml/2006/chartDrawing">
    <cdr:from>
      <cdr:x>0.49799</cdr:x>
      <cdr:y>0.87489</cdr:y>
    </cdr:from>
    <cdr:to>
      <cdr:x>0.57162</cdr:x>
      <cdr:y>0.90661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543301" y="4729163"/>
          <a:ext cx="52387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-3.69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0.06935</cdr:x>
      <cdr:y>0.89345</cdr:y>
    </cdr:from>
    <cdr:to>
      <cdr:x>0.78548</cdr:x>
      <cdr:y>0.98446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75" y="3833813"/>
          <a:ext cx="4229100" cy="390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 baseline="0"/>
            <a:t>Sources: EU Commission Autumn forecast, 2014</a:t>
          </a:r>
        </a:p>
        <a:p xmlns:a="http://schemas.openxmlformats.org/drawingml/2006/main">
          <a:r>
            <a:rPr lang="fi-FI" sz="900" baseline="0"/>
            <a:t>                 OECD Economic Outlook, Nov. 2014</a:t>
          </a:r>
        </a:p>
        <a:p xmlns:a="http://schemas.openxmlformats.org/drawingml/2006/main">
          <a:endParaRPr lang="fi-FI" sz="1100" baseline="0"/>
        </a:p>
        <a:p xmlns:a="http://schemas.openxmlformats.org/drawingml/2006/main">
          <a:r>
            <a:rPr lang="fi-FI" sz="1100" baseline="0"/>
            <a:t>  </a:t>
          </a:r>
          <a:endParaRPr lang="fi-FI" sz="1100"/>
        </a:p>
      </cdr:txBody>
    </cdr:sp>
  </cdr:relSizeAnchor>
  <cdr:relSizeAnchor xmlns:cdr="http://schemas.openxmlformats.org/drawingml/2006/chartDrawing">
    <cdr:from>
      <cdr:x>0.09032</cdr:x>
      <cdr:y>0.75139</cdr:y>
    </cdr:from>
    <cdr:to>
      <cdr:x>0.43387</cdr:x>
      <cdr:y>0.80244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3400" y="3224214"/>
          <a:ext cx="20288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0.60645</cdr:x>
      <cdr:y>0.75361</cdr:y>
    </cdr:from>
    <cdr:to>
      <cdr:x>0.79516</cdr:x>
      <cdr:y>0.81132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81400" y="3233739"/>
          <a:ext cx="11144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* prognos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B33CC-5701-4D1B-98DE-A0B6348581D7}" type="datetimeFigureOut">
              <a:rPr lang="fi-FI" smtClean="0"/>
              <a:t>3.12.2014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2C4A2-CEFF-4C80-B7CA-082DC95435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667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82184-90FC-4BD7-BC35-F198E45D7963}" type="datetimeFigureOut">
              <a:rPr lang="sv-FI" smtClean="0"/>
              <a:t>3.12.2014</a:t>
            </a:fld>
            <a:endParaRPr lang="sv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C9A30-FF3A-4723-92EA-661D88BD4E2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5814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C9A30-FF3A-4723-92EA-661D88BD4E29}" type="slidenum">
              <a:rPr lang="sv-FI" smtClean="0"/>
              <a:t>16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0390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C9A30-FF3A-4723-92EA-661D88BD4E29}" type="slidenum">
              <a:rPr lang="sv-FI" smtClean="0"/>
              <a:t>17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0390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au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pic>
        <p:nvPicPr>
          <p:cNvPr id="7" name="Picture 5" descr="etla_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62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ELINKEINOELÄMÄN TUTKIMUSLAITOS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847012" cy="2259012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44900"/>
            <a:ext cx="6513512" cy="19939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9017-66A7-445C-9650-828848B48A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9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3DA0-D5D4-4BA4-AF54-E4027B0CE1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7300" y="476250"/>
            <a:ext cx="1979613" cy="5473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5789612" cy="5473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77E4-6DD5-4EC8-AC50-44E65429AA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5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36B97-BA3F-4BEE-86BB-5F39A32972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0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A1B7-E051-40B5-B0B2-4B7B006B63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8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844675"/>
            <a:ext cx="3668712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668713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BF0F2-7AF1-4CF1-B94E-50B11A1F4A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1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2CD7-D2E7-415B-AEDD-AEBE19A32FF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DDE8-E49F-4F7D-8CD4-398F8B721F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3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52D94-A0A2-4939-B7E5-9D49C9DF880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9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E34B-0A10-4ADA-BB84-AABF20416F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9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BC24-BAAC-41F6-A8BD-EC274207B5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us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6264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844675"/>
            <a:ext cx="74898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0"/>
            <a:ext cx="16557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453188"/>
            <a:ext cx="684212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92B061-C691-4A6A-B7F0-BB08CBF26018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ELINKEINOELÄMÄN TUTKIMUSLAITOS, ETLA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524625"/>
            <a:ext cx="403225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FI" sz="3600" dirty="0" smtClean="0"/>
              <a:t>Oppositionens </a:t>
            </a:r>
            <a:r>
              <a:rPr lang="sv-FI" sz="3600" dirty="0"/>
              <a:t>alternativa budgetförslag</a:t>
            </a:r>
            <a:endParaRPr lang="fi-FI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FI" dirty="0"/>
              <a:t>Vesa </a:t>
            </a:r>
            <a:r>
              <a:rPr lang="fi-FI" dirty="0" smtClean="0"/>
              <a:t>Vihriälä</a:t>
            </a:r>
          </a:p>
          <a:p>
            <a:pPr algn="ctr"/>
            <a:r>
              <a:rPr lang="sv-FI" dirty="0" smtClean="0"/>
              <a:t>Ekonomiska </a:t>
            </a:r>
            <a:r>
              <a:rPr lang="sv-FI" dirty="0"/>
              <a:t>Samfundet 3.12.2014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14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226413"/>
              </p:ext>
            </p:extLst>
          </p:nvPr>
        </p:nvGraphicFramePr>
        <p:xfrm>
          <a:off x="179512" y="1052736"/>
          <a:ext cx="881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45624" cy="980728"/>
          </a:xfrm>
        </p:spPr>
        <p:txBody>
          <a:bodyPr>
            <a:normAutofit/>
          </a:bodyPr>
          <a:lstStyle/>
          <a:p>
            <a:r>
              <a:rPr lang="sv-FI" sz="3200" dirty="0" smtClean="0"/>
              <a:t>Finlands konkurrensförmåga</a:t>
            </a:r>
            <a:endParaRPr lang="sv-FI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6482435"/>
            <a:ext cx="4424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dirty="0" smtClean="0">
                <a:solidFill>
                  <a:srgbClr val="000000"/>
                </a:solidFill>
              </a:rPr>
              <a:t>Lähteet: AMECO, IMD, WEF (omat laskelmat)</a:t>
            </a:r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3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425184" cy="936526"/>
          </a:xfrm>
        </p:spPr>
        <p:txBody>
          <a:bodyPr>
            <a:noAutofit/>
          </a:bodyPr>
          <a:lstStyle/>
          <a:p>
            <a:r>
              <a:rPr lang="sv-FI" sz="2800" dirty="0" smtClean="0"/>
              <a:t>Översikt över Centerns (C), Sannfinländarnas (SF) och Vänsterförbundets (VF) förslag</a:t>
            </a:r>
            <a:endParaRPr lang="sv-FI" sz="2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267200" y="3767931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90535"/>
              </p:ext>
            </p:extLst>
          </p:nvPr>
        </p:nvGraphicFramePr>
        <p:xfrm>
          <a:off x="1187624" y="2131115"/>
          <a:ext cx="7344816" cy="4472010"/>
        </p:xfrm>
        <a:graphic>
          <a:graphicData uri="http://schemas.openxmlformats.org/drawingml/2006/table">
            <a:tbl>
              <a:tblPr/>
              <a:tblGrid>
                <a:gridCol w="922711"/>
                <a:gridCol w="171198"/>
                <a:gridCol w="829649"/>
                <a:gridCol w="186124"/>
                <a:gridCol w="781364"/>
                <a:gridCol w="1034206"/>
                <a:gridCol w="458722"/>
                <a:gridCol w="1230209"/>
                <a:gridCol w="437871"/>
                <a:gridCol w="1292762"/>
              </a:tblGrid>
              <a:tr h="387612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FI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Centern</a:t>
                      </a:r>
                    </a:p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FI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Sann-finländare</a:t>
                      </a:r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FI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Vänster-förbund</a:t>
                      </a:r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2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miljoner euro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Utgifter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ökningar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minskningar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Skatter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ökningar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minskningar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FI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Effekten på underskottet</a:t>
                      </a:r>
                      <a:endParaRPr lang="sv-FI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 BNP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50"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92406" y="141277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/>
              <a:t>Förändringar i jämförelse med regeringens budgetförslag, enligt partiernas egna kalkyler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9320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01000" cy="1143000"/>
          </a:xfrm>
        </p:spPr>
        <p:txBody>
          <a:bodyPr>
            <a:noAutofit/>
          </a:bodyPr>
          <a:lstStyle/>
          <a:p>
            <a:r>
              <a:rPr lang="sv-FI" sz="3600" dirty="0" smtClean="0"/>
              <a:t>Centern: skiljer sig inte mycket från regeringen</a:t>
            </a:r>
            <a:endParaRPr lang="sv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sv-FI" sz="2600" dirty="0" smtClean="0"/>
              <a:t>Finanspolitiska impulsen nästan den samma</a:t>
            </a:r>
          </a:p>
          <a:p>
            <a:r>
              <a:rPr lang="sv-FI" sz="2600" dirty="0" smtClean="0"/>
              <a:t>Utgiftsförändringar: reflekterar mera politiska preferenser än ekonomisk-politiska syften</a:t>
            </a:r>
          </a:p>
          <a:p>
            <a:pPr marL="457200" lvl="1" indent="0">
              <a:buNone/>
            </a:pPr>
            <a:r>
              <a:rPr lang="sv-FI" sz="2600" dirty="0" smtClean="0"/>
              <a:t>+ barnbidrag, transportleder, jordbruk och växthusodling</a:t>
            </a:r>
          </a:p>
          <a:p>
            <a:pPr marL="457200" lvl="1" indent="0">
              <a:buNone/>
            </a:pPr>
            <a:r>
              <a:rPr lang="sv-FI" sz="2600" dirty="0" smtClean="0"/>
              <a:t>- slopandet av kvoter på hemvård, minskad universitetfinansiering</a:t>
            </a:r>
          </a:p>
          <a:p>
            <a:r>
              <a:rPr lang="sv-FI" sz="2600" dirty="0" smtClean="0"/>
              <a:t>Skatter: lättnader på låga löneinkomster,  småföretag och små ägare, strängare beskattning av höga inkomster och stora företag</a:t>
            </a:r>
          </a:p>
          <a:p>
            <a:r>
              <a:rPr lang="sv-FI" sz="2600" dirty="0" smtClean="0"/>
              <a:t>Källskatten på arbete utfört i Finland och strängare regler på avdragsrätten i koncernbeskattning (300 </a:t>
            </a:r>
            <a:r>
              <a:rPr lang="sv-FI" sz="2600" dirty="0" err="1" smtClean="0"/>
              <a:t>me</a:t>
            </a:r>
            <a:r>
              <a:rPr lang="sv-FI" sz="2600" dirty="0" smtClean="0"/>
              <a:t> både): är så stora skatteintäkter realistiska?</a:t>
            </a:r>
          </a:p>
          <a:p>
            <a:pPr marL="0" indent="0">
              <a:buNone/>
            </a:pPr>
            <a:endParaRPr lang="sv-FI" dirty="0" smtClean="0"/>
          </a:p>
          <a:p>
            <a:endParaRPr lang="sv-FI" dirty="0" smtClean="0"/>
          </a:p>
          <a:p>
            <a:pPr lvl="1"/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0598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497192" cy="792510"/>
          </a:xfrm>
        </p:spPr>
        <p:txBody>
          <a:bodyPr>
            <a:noAutofit/>
          </a:bodyPr>
          <a:lstStyle/>
          <a:p>
            <a:r>
              <a:rPr lang="sv-FI" sz="2800" dirty="0" smtClean="0"/>
              <a:t>Sannfinländarna: de största förändringarna</a:t>
            </a:r>
            <a:endParaRPr lang="sv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0" y="1340768"/>
            <a:ext cx="9001000" cy="5112568"/>
          </a:xfrm>
        </p:spPr>
        <p:txBody>
          <a:bodyPr>
            <a:normAutofit/>
          </a:bodyPr>
          <a:lstStyle/>
          <a:p>
            <a:r>
              <a:rPr lang="sv-FI" sz="2200" dirty="0" smtClean="0"/>
              <a:t>Enligt partiets egna kalkyler är budgeten bara marginellt mera expansiv än regeringens budget (0,13 % av BNP); I praktiken kan skillnaden vara större (åtminstone 0,2-0,4 % av BNP)</a:t>
            </a:r>
          </a:p>
          <a:p>
            <a:r>
              <a:rPr lang="sv-FI" sz="2200" dirty="0" smtClean="0"/>
              <a:t>Finansieringen kommer huvudsakligen från besparingar </a:t>
            </a:r>
            <a:r>
              <a:rPr lang="sv-FI" sz="2200" dirty="0"/>
              <a:t>i </a:t>
            </a:r>
            <a:r>
              <a:rPr lang="sv-FI" sz="2200" dirty="0" smtClean="0"/>
              <a:t>utvecklingsbiståndet (500 </a:t>
            </a:r>
            <a:r>
              <a:rPr lang="sv-FI" sz="2200" dirty="0" err="1" smtClean="0"/>
              <a:t>me</a:t>
            </a:r>
            <a:r>
              <a:rPr lang="sv-FI" sz="2200" dirty="0" smtClean="0"/>
              <a:t>) och bekämpande av den gråa ekonomin; </a:t>
            </a:r>
            <a:r>
              <a:rPr lang="sv-FI" sz="2200" dirty="0"/>
              <a:t>om </a:t>
            </a:r>
            <a:r>
              <a:rPr lang="sv-FI" sz="2200" dirty="0" smtClean="0"/>
              <a:t>dessa inte är möjliga / inte lyckas rasar </a:t>
            </a:r>
            <a:r>
              <a:rPr lang="sv-FI" sz="2200" dirty="0"/>
              <a:t>basen för </a:t>
            </a:r>
            <a:r>
              <a:rPr lang="sv-FI" sz="2200" dirty="0" smtClean="0"/>
              <a:t>budgeten. </a:t>
            </a:r>
            <a:endParaRPr lang="sv-FI" sz="2200" dirty="0"/>
          </a:p>
          <a:p>
            <a:r>
              <a:rPr lang="sv-FI" sz="2200" dirty="0" smtClean="0"/>
              <a:t>Många åtgärder motiveras med att öka rättvisan, men där finns också ganska stora ”tillväxtåtgärder”: signifikanta satsningar på infrastrukturinvesteringar och skattelättnader på energi samt småföretag och låga löner</a:t>
            </a:r>
          </a:p>
          <a:p>
            <a:r>
              <a:rPr lang="sv-FI" sz="2200" dirty="0" smtClean="0"/>
              <a:t>Å andra sidan: Som helhet höjs beskattningen rejält (med 1,4 miljarder euro): skatter på vinster och högre löner, återinförande av förmögenhetsbeskattning. </a:t>
            </a:r>
          </a:p>
          <a:p>
            <a:endParaRPr lang="sv-FI" dirty="0" smtClean="0"/>
          </a:p>
          <a:p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35414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144000" cy="720080"/>
          </a:xfrm>
        </p:spPr>
        <p:txBody>
          <a:bodyPr>
            <a:noAutofit/>
          </a:bodyPr>
          <a:lstStyle/>
          <a:p>
            <a:r>
              <a:rPr lang="sv-FI" sz="2800" dirty="0" smtClean="0"/>
              <a:t>Vänsterförbundet: den mest stimulerande budgeten</a:t>
            </a:r>
            <a:endParaRPr lang="sv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723312" cy="5400600"/>
          </a:xfrm>
        </p:spPr>
        <p:txBody>
          <a:bodyPr>
            <a:noAutofit/>
          </a:bodyPr>
          <a:lstStyle/>
          <a:p>
            <a:r>
              <a:rPr lang="sv-FI" sz="2400" dirty="0" smtClean="0"/>
              <a:t>Det mest expansiva förslaget</a:t>
            </a:r>
          </a:p>
          <a:p>
            <a:pPr lvl="1"/>
            <a:r>
              <a:rPr lang="sv-FI" sz="2000" dirty="0" smtClean="0"/>
              <a:t>egna kalkyler: 0,27 % (BNP) större underskott</a:t>
            </a:r>
          </a:p>
          <a:p>
            <a:pPr lvl="1"/>
            <a:r>
              <a:rPr lang="sv-FI" sz="2000" dirty="0" smtClean="0"/>
              <a:t>mera sannolikt: 0,4-0,5 % större underskott</a:t>
            </a:r>
          </a:p>
          <a:p>
            <a:r>
              <a:rPr lang="sv-FI" sz="2400" dirty="0" smtClean="0"/>
              <a:t>på utgiftsidan mera satsningar på transportleder, renoveringsinvesteringar, FoU, utbildning etc.</a:t>
            </a:r>
          </a:p>
          <a:p>
            <a:r>
              <a:rPr lang="sv-FI" sz="2400" dirty="0" smtClean="0"/>
              <a:t>gränsen för momsbeskattningen höjs, men övrigt ska man öka beskattningen avsevärt: återinförande av förmögenhetsskatt och </a:t>
            </a:r>
            <a:r>
              <a:rPr lang="sv-FI" sz="2400" dirty="0" err="1" smtClean="0"/>
              <a:t>windfall</a:t>
            </a:r>
            <a:r>
              <a:rPr lang="sv-FI" sz="2400" dirty="0" smtClean="0"/>
              <a:t>-skatt,  en strängare källbeskattning av </a:t>
            </a:r>
            <a:r>
              <a:rPr lang="sv-SE" sz="2400" dirty="0" smtClean="0"/>
              <a:t>begränsat skattskyldigas </a:t>
            </a:r>
            <a:r>
              <a:rPr lang="sv-FI" sz="2400" dirty="0" smtClean="0"/>
              <a:t>dividendinkomster</a:t>
            </a:r>
            <a:r>
              <a:rPr lang="sv-SE" sz="2400" dirty="0" smtClean="0"/>
              <a:t>, strängare ursprungsregler i offentliga upphandlingar</a:t>
            </a:r>
            <a:endParaRPr lang="sv-SE" sz="2400" dirty="0"/>
          </a:p>
          <a:p>
            <a:r>
              <a:rPr lang="sv-FI" sz="2400" dirty="0" smtClean="0"/>
              <a:t>Liksom hos SF beror inkomsterna ganska mycket på möjligheterna att öka skatteinkomsterna från  aktiviteter i den så kallade gråa ekonomin:</a:t>
            </a:r>
            <a:r>
              <a:rPr lang="sv-SE" sz="2400" dirty="0" smtClean="0"/>
              <a:t>lyckas det verkligen?</a:t>
            </a:r>
            <a:endParaRPr lang="sv-FI" sz="2400" dirty="0" smtClean="0"/>
          </a:p>
        </p:txBody>
      </p:sp>
    </p:spTree>
    <p:extLst>
      <p:ext uri="{BB962C8B-B14F-4D97-AF65-F5344CB8AC3E}">
        <p14:creationId xmlns:p14="http://schemas.microsoft.com/office/powerpoint/2010/main" val="19777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137152" cy="864518"/>
          </a:xfrm>
        </p:spPr>
        <p:txBody>
          <a:bodyPr>
            <a:normAutofit/>
          </a:bodyPr>
          <a:lstStyle/>
          <a:p>
            <a:r>
              <a:rPr lang="sv-FI" sz="2800" dirty="0" smtClean="0"/>
              <a:t>Den riktiga finanspolitiska linjen?</a:t>
            </a:r>
            <a:endParaRPr lang="sv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4641379"/>
          </a:xfrm>
        </p:spPr>
        <p:txBody>
          <a:bodyPr>
            <a:normAutofit/>
          </a:bodyPr>
          <a:lstStyle/>
          <a:p>
            <a:r>
              <a:rPr lang="sv-FI" sz="2400" dirty="0" smtClean="0"/>
              <a:t>Viktigast att eliminera hållbarhetsgapet</a:t>
            </a:r>
          </a:p>
          <a:p>
            <a:r>
              <a:rPr lang="sv-FI" sz="2400" dirty="0" smtClean="0"/>
              <a:t>Skuldsättningen borde börja sjunka på medellång sikt </a:t>
            </a:r>
            <a:endParaRPr lang="sv-FI" sz="2400" dirty="0"/>
          </a:p>
          <a:p>
            <a:r>
              <a:rPr lang="sv-FI" sz="2400" dirty="0" smtClean="0"/>
              <a:t>Borde också följa EUs finanspolitiska regler</a:t>
            </a:r>
          </a:p>
          <a:p>
            <a:pPr lvl="1"/>
            <a:r>
              <a:rPr lang="sv-FI" sz="2400" dirty="0"/>
              <a:t> </a:t>
            </a:r>
            <a:r>
              <a:rPr lang="sv-FI" sz="2400" dirty="0" smtClean="0"/>
              <a:t>Strukturella underskott</a:t>
            </a:r>
          </a:p>
          <a:p>
            <a:pPr lvl="1"/>
            <a:r>
              <a:rPr lang="sv-FI" sz="2400" dirty="0" smtClean="0"/>
              <a:t> Skuldsättning </a:t>
            </a:r>
          </a:p>
          <a:p>
            <a:pPr>
              <a:buFont typeface="Symbol"/>
              <a:buChar char="Þ"/>
            </a:pPr>
            <a:r>
              <a:rPr lang="sv-FI" sz="2400" dirty="0" smtClean="0"/>
              <a:t>Inte </a:t>
            </a:r>
            <a:r>
              <a:rPr lang="sv-FI" sz="2400" dirty="0"/>
              <a:t>u</a:t>
            </a:r>
            <a:r>
              <a:rPr lang="sv-FI" sz="2400" dirty="0" smtClean="0"/>
              <a:t>trymme för stimulering, om den inte backas upp med åtgärder som trovärdigt minskar underskottet och skuldsättningen på medellång och lång sikt</a:t>
            </a:r>
          </a:p>
          <a:p>
            <a:r>
              <a:rPr lang="sv-FI" sz="2400" dirty="0" smtClean="0"/>
              <a:t>SF och VF förslag mera riskabla en centerns förslag, särskilt när flera åtgärder troligen minskar incitamenten till att öka investeringar </a:t>
            </a:r>
          </a:p>
        </p:txBody>
      </p:sp>
    </p:spTree>
    <p:extLst>
      <p:ext uri="{BB962C8B-B14F-4D97-AF65-F5344CB8AC3E}">
        <p14:creationId xmlns:p14="http://schemas.microsoft.com/office/powerpoint/2010/main" val="21261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Autofit/>
          </a:bodyPr>
          <a:lstStyle/>
          <a:p>
            <a:r>
              <a:rPr lang="sv-FI" sz="2800" dirty="0" smtClean="0"/>
              <a:t>Förslagens tillväxt- och sysselsättningseffekter på längre sikt </a:t>
            </a:r>
            <a:endParaRPr lang="sv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4896544"/>
          </a:xfrm>
        </p:spPr>
        <p:txBody>
          <a:bodyPr>
            <a:noAutofit/>
          </a:bodyPr>
          <a:lstStyle/>
          <a:p>
            <a:r>
              <a:rPr lang="sv-FI" sz="2000" dirty="0" smtClean="0"/>
              <a:t>I princip positiva element i alla tre förslagen: större investeringar i infrastruktur (inverkan beror förstås på allokeringen), minskade skatter på låglönearbete</a:t>
            </a:r>
          </a:p>
          <a:p>
            <a:r>
              <a:rPr lang="sv-FI" sz="2000" dirty="0" smtClean="0"/>
              <a:t>SF, VF: större satsningar på forskning  och utbildning kan antas sporra produktiviteten</a:t>
            </a:r>
          </a:p>
          <a:p>
            <a:r>
              <a:rPr lang="sv-FI" sz="2000" dirty="0" smtClean="0"/>
              <a:t>Negativt </a:t>
            </a:r>
            <a:r>
              <a:rPr lang="sv-FI" sz="2000" dirty="0"/>
              <a:t>i alla för både produktivitet och sysselsättning : ökad progressivitet i lönebeskattningen, ökad icke-neutralitet i företagsbeskattningen</a:t>
            </a:r>
          </a:p>
          <a:p>
            <a:r>
              <a:rPr lang="sv-FI" sz="2000" dirty="0"/>
              <a:t>SF: högre företagskatt minskar investeringsincitamenten, stora lättnader på energiskatter tenderar öka energiintensitet ytterligare</a:t>
            </a:r>
          </a:p>
          <a:p>
            <a:r>
              <a:rPr lang="sv-FI" sz="2000" dirty="0"/>
              <a:t>Centerns förslag betonar skattelättnader för småföretag och en del aktieägare; kan ha positiva verkningar på sysselsättningen men kan samtidigt påverka produktiviteten negativt; Budgettens tillväxteffekter beror mycket på ”tillväxtfonden” och satsningar på bioekonomi, som inte </a:t>
            </a:r>
            <a:r>
              <a:rPr lang="sv-FI" sz="2000" dirty="0" err="1"/>
              <a:t>specifiserats</a:t>
            </a:r>
            <a:endParaRPr lang="sv-FI" sz="2000" dirty="0"/>
          </a:p>
          <a:p>
            <a:endParaRPr lang="sv-FI" sz="2000" dirty="0" smtClean="0"/>
          </a:p>
          <a:p>
            <a:endParaRPr lang="sv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7991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78098"/>
          </a:xfrm>
        </p:spPr>
        <p:txBody>
          <a:bodyPr>
            <a:noAutofit/>
          </a:bodyPr>
          <a:lstStyle/>
          <a:p>
            <a:r>
              <a:rPr lang="sv-FI" sz="2800" dirty="0" smtClean="0"/>
              <a:t/>
            </a:r>
            <a:br>
              <a:rPr lang="sv-FI" sz="2800" dirty="0" smtClean="0"/>
            </a:br>
            <a:r>
              <a:rPr lang="sv-FI" sz="2800" dirty="0" smtClean="0"/>
              <a:t>Ytterligare synpunkter</a:t>
            </a:r>
            <a:br>
              <a:rPr lang="sv-FI" sz="2800" dirty="0" smtClean="0"/>
            </a:br>
            <a:endParaRPr lang="sv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5112568"/>
          </a:xfrm>
        </p:spPr>
        <p:txBody>
          <a:bodyPr>
            <a:noAutofit/>
          </a:bodyPr>
          <a:lstStyle/>
          <a:p>
            <a:endParaRPr lang="sv-FI" sz="2000" dirty="0" smtClean="0"/>
          </a:p>
          <a:p>
            <a:r>
              <a:rPr lang="sv-FI" sz="2000" dirty="0" smtClean="0"/>
              <a:t>Positivt </a:t>
            </a:r>
            <a:r>
              <a:rPr lang="sv-FI" sz="2000" dirty="0"/>
              <a:t>att alla förslag avvisar barnavdraget (som regeringen vill introducera för att delvis kompensera minskningen av barnbidraget): komplikerar beskattning utan skärskilt vettiga fördelningseffekter </a:t>
            </a:r>
          </a:p>
          <a:p>
            <a:endParaRPr lang="sv-FI" sz="2000" dirty="0" smtClean="0"/>
          </a:p>
          <a:p>
            <a:r>
              <a:rPr lang="sv-FI" sz="2000" dirty="0" smtClean="0"/>
              <a:t>SF </a:t>
            </a:r>
            <a:r>
              <a:rPr lang="sv-FI" sz="2000" dirty="0"/>
              <a:t>och VF: man underskattar de svårigheter som går med att återinföra förmögenhetskattet (särskilt skatteflykt)</a:t>
            </a:r>
          </a:p>
          <a:p>
            <a:endParaRPr lang="sv-FI" sz="2000" dirty="0" smtClean="0"/>
          </a:p>
          <a:p>
            <a:r>
              <a:rPr lang="sv-FI" sz="2000" dirty="0" smtClean="0"/>
              <a:t>Svårt </a:t>
            </a:r>
            <a:r>
              <a:rPr lang="sv-FI" sz="2000" dirty="0"/>
              <a:t>att bedöma </a:t>
            </a:r>
            <a:r>
              <a:rPr lang="sv-FI" sz="2000" dirty="0" smtClean="0"/>
              <a:t>effekterna</a:t>
            </a:r>
          </a:p>
          <a:p>
            <a:pPr lvl="1"/>
            <a:r>
              <a:rPr lang="sv-FI" sz="1600" dirty="0" smtClean="0"/>
              <a:t>Effekterna beror väsentligt på hur beteendet förändras, och det ofta ytterst svårt att bedöma; det krävs avancerade modeller och bra data som ofta är inte tillgängliga </a:t>
            </a:r>
          </a:p>
          <a:p>
            <a:pPr lvl="1"/>
            <a:r>
              <a:rPr lang="sv-FI" sz="1600" dirty="0" smtClean="0"/>
              <a:t>åtgärderna </a:t>
            </a:r>
            <a:r>
              <a:rPr lang="sv-FI" sz="1600" dirty="0"/>
              <a:t>i många fall inte är </a:t>
            </a:r>
            <a:r>
              <a:rPr lang="sv-FI" sz="1600" dirty="0" smtClean="0"/>
              <a:t>tillräckligt </a:t>
            </a:r>
            <a:r>
              <a:rPr lang="sv-FI" sz="1600" dirty="0" err="1" smtClean="0"/>
              <a:t>specifiserade</a:t>
            </a:r>
            <a:r>
              <a:rPr lang="sv-FI" sz="1600" dirty="0" smtClean="0"/>
              <a:t> att man kunde göra några som helt bedömningar</a:t>
            </a:r>
            <a:endParaRPr lang="sv-FI" sz="2000" dirty="0" smtClean="0"/>
          </a:p>
        </p:txBody>
      </p:sp>
    </p:spTree>
    <p:extLst>
      <p:ext uri="{BB962C8B-B14F-4D97-AF65-F5344CB8AC3E}">
        <p14:creationId xmlns:p14="http://schemas.microsoft.com/office/powerpoint/2010/main" val="9317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v-FI" sz="2800" dirty="0" smtClean="0"/>
              <a:t>Ambitionsnivån</a:t>
            </a:r>
            <a:endParaRPr lang="sv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928992" cy="5256584"/>
          </a:xfrm>
        </p:spPr>
        <p:txBody>
          <a:bodyPr>
            <a:normAutofit/>
          </a:bodyPr>
          <a:lstStyle/>
          <a:p>
            <a:r>
              <a:rPr lang="sv-FI" sz="2400" dirty="0" smtClean="0"/>
              <a:t>Sannfinländarna har gjort det grundligaste arbetet</a:t>
            </a:r>
          </a:p>
          <a:p>
            <a:pPr lvl="1"/>
            <a:r>
              <a:rPr lang="sv-FI" sz="2400" dirty="0" smtClean="0"/>
              <a:t>Detaljerade skildringar av åtgärderna</a:t>
            </a:r>
          </a:p>
          <a:p>
            <a:pPr lvl="1"/>
            <a:r>
              <a:rPr lang="sv-FI" sz="2400" dirty="0" smtClean="0"/>
              <a:t>Många referenser till faktakällor och studier</a:t>
            </a:r>
          </a:p>
          <a:p>
            <a:pPr lvl="1"/>
            <a:r>
              <a:rPr lang="sv-FI" sz="2400" dirty="0" smtClean="0"/>
              <a:t>Mest systematisk användning av statiska bedömningar av effekterna (SISU)</a:t>
            </a:r>
          </a:p>
          <a:p>
            <a:r>
              <a:rPr lang="sv-FI" sz="2400" dirty="0" smtClean="0"/>
              <a:t>Vänsterförbundet argumenterar också logiskt och delar upp åtgärderna vettigt i temporära och permanenta</a:t>
            </a:r>
          </a:p>
          <a:p>
            <a:r>
              <a:rPr lang="sv-FI" sz="2400" dirty="0" smtClean="0"/>
              <a:t>Centerns förslag tunnast och mera en lista över åtgärder än ett grundligt argumenterat program</a:t>
            </a:r>
          </a:p>
          <a:p>
            <a:r>
              <a:rPr lang="sv-FI" sz="2400" dirty="0"/>
              <a:t>Optimistiska antaganden </a:t>
            </a:r>
            <a:r>
              <a:rPr lang="sv-FI" sz="2400" dirty="0" smtClean="0"/>
              <a:t>i </a:t>
            </a:r>
            <a:r>
              <a:rPr lang="sv-FI" sz="2400" dirty="0"/>
              <a:t>alla </a:t>
            </a:r>
            <a:r>
              <a:rPr lang="sv-FI" sz="2400" dirty="0" smtClean="0"/>
              <a:t>förslag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390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sv-FI" dirty="0" smtClean="0"/>
              <a:t>En bra start, men en hel del arbete krävs för solida skuggbudgetar 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sv-FI" sz="2600" dirty="0" smtClean="0"/>
              <a:t>Bra att oppositionspartierna presenterar sina egna budgetförslag</a:t>
            </a:r>
          </a:p>
          <a:p>
            <a:r>
              <a:rPr lang="sv-FI" sz="2600" dirty="0" smtClean="0"/>
              <a:t>En </a:t>
            </a:r>
            <a:r>
              <a:rPr lang="sv-FI" sz="2600" dirty="0"/>
              <a:t>utmärkt </a:t>
            </a:r>
            <a:r>
              <a:rPr lang="sv-FI" sz="2600" dirty="0" smtClean="0"/>
              <a:t>idé att arrangera ett tillfälle att utvärdera dem parallellt</a:t>
            </a:r>
          </a:p>
          <a:p>
            <a:r>
              <a:rPr lang="sv-FI" sz="2600" dirty="0" smtClean="0"/>
              <a:t>Ambitionsnivån varierar avsevärt</a:t>
            </a:r>
          </a:p>
          <a:p>
            <a:r>
              <a:rPr lang="sv-FI" sz="2600" dirty="0" smtClean="0"/>
              <a:t>Statiska effektutvärderingar med  hjälp av </a:t>
            </a:r>
            <a:r>
              <a:rPr lang="sv-FI" sz="2600" dirty="0"/>
              <a:t>mikrosimuleringsmodellen SISU värdefulla </a:t>
            </a:r>
            <a:endParaRPr lang="sv-FI" sz="2600" dirty="0" smtClean="0"/>
          </a:p>
          <a:p>
            <a:r>
              <a:rPr lang="sv-FI" sz="2600" dirty="0" smtClean="0"/>
              <a:t>En fullkomlig utvärdering skulle ändå kräva en grundlig analys av beteendeförändringarna (dynamiska effekter), vilket i flesta fall är svårt.   </a:t>
            </a:r>
          </a:p>
          <a:p>
            <a:endParaRPr lang="sv-FI" dirty="0" smtClean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722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74150"/>
              </p:ext>
            </p:extLst>
          </p:nvPr>
        </p:nvGraphicFramePr>
        <p:xfrm>
          <a:off x="-73068" y="395352"/>
          <a:ext cx="9290137" cy="606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4784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r>
              <a:rPr lang="sv-FI" dirty="0" smtClean="0"/>
              <a:t>Tack!</a:t>
            </a:r>
          </a:p>
          <a:p>
            <a:pPr marL="0" indent="0" algn="ctr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925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353176" cy="1143000"/>
          </a:xfrm>
        </p:spPr>
        <p:txBody>
          <a:bodyPr/>
          <a:lstStyle/>
          <a:p>
            <a:r>
              <a:rPr lang="sv-FI" sz="3200" dirty="0" smtClean="0"/>
              <a:t>Exportåterhämtningen förändrades till en nedgång i början av 2011</a:t>
            </a:r>
            <a:endParaRPr lang="sv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818165"/>
              </p:ext>
            </p:extLst>
          </p:nvPr>
        </p:nvGraphicFramePr>
        <p:xfrm>
          <a:off x="899592" y="1628800"/>
          <a:ext cx="748982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7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250"/>
            <a:ext cx="9036496" cy="1143000"/>
          </a:xfrm>
        </p:spPr>
        <p:txBody>
          <a:bodyPr/>
          <a:lstStyle/>
          <a:p>
            <a:r>
              <a:rPr lang="sv-FI" sz="3200" dirty="0" smtClean="0"/>
              <a:t>Konsumtionen oförändrad från och med 2012</a:t>
            </a:r>
            <a:endParaRPr lang="sv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20264"/>
              </p:ext>
            </p:extLst>
          </p:nvPr>
        </p:nvGraphicFramePr>
        <p:xfrm>
          <a:off x="827088" y="1628801"/>
          <a:ext cx="748982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21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497192" cy="1143000"/>
          </a:xfrm>
        </p:spPr>
        <p:txBody>
          <a:bodyPr/>
          <a:lstStyle/>
          <a:p>
            <a:r>
              <a:rPr lang="sv-FI" sz="3200" dirty="0" smtClean="0"/>
              <a:t>Investeringarna har halkat efter kraftigt</a:t>
            </a:r>
            <a:endParaRPr lang="sv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084797"/>
              </p:ext>
            </p:extLst>
          </p:nvPr>
        </p:nvGraphicFramePr>
        <p:xfrm>
          <a:off x="827088" y="1700809"/>
          <a:ext cx="748982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533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69200" cy="576486"/>
          </a:xfrm>
        </p:spPr>
        <p:txBody>
          <a:bodyPr/>
          <a:lstStyle/>
          <a:p>
            <a:r>
              <a:rPr lang="sv-FI" sz="3200" dirty="0" smtClean="0"/>
              <a:t>Finanspolitiken inom EU: konjunkturrensade finanssaldon</a:t>
            </a:r>
            <a:endParaRPr lang="sv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582668"/>
              </p:ext>
            </p:extLst>
          </p:nvPr>
        </p:nvGraphicFramePr>
        <p:xfrm>
          <a:off x="755576" y="1124744"/>
          <a:ext cx="7489825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231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6264275" cy="792510"/>
          </a:xfrm>
        </p:spPr>
        <p:txBody>
          <a:bodyPr/>
          <a:lstStyle/>
          <a:p>
            <a:r>
              <a:rPr lang="sv-FI" sz="3200" dirty="0"/>
              <a:t>Finanspolitiken i Finland</a:t>
            </a:r>
            <a:endParaRPr lang="fi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412832"/>
              </p:ext>
            </p:extLst>
          </p:nvPr>
        </p:nvGraphicFramePr>
        <p:xfrm>
          <a:off x="539552" y="1412776"/>
          <a:ext cx="8280920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71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6025"/>
            <a:ext cx="9138834" cy="645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003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6024"/>
            <a:ext cx="9138836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963279"/>
      </p:ext>
    </p:extLst>
  </p:cSld>
  <p:clrMapOvr>
    <a:masterClrMapping/>
  </p:clrMapOvr>
</p:sld>
</file>

<file path=ppt/theme/theme1.xml><?xml version="1.0" encoding="utf-8"?>
<a:theme xmlns:a="http://schemas.openxmlformats.org/drawingml/2006/main" name="ETLA">
  <a:themeElements>
    <a:clrScheme name="ETL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T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T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959</Words>
  <Application>Microsoft Office PowerPoint</Application>
  <PresentationFormat>On-screen Show (4:3)</PresentationFormat>
  <Paragraphs>162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ETLA</vt:lpstr>
      <vt:lpstr>Oppositionens alternativa budgetförslag</vt:lpstr>
      <vt:lpstr>PowerPoint Presentation</vt:lpstr>
      <vt:lpstr>Exportåterhämtningen förändrades till en nedgång i början av 2011</vt:lpstr>
      <vt:lpstr>Konsumtionen oförändrad från och med 2012</vt:lpstr>
      <vt:lpstr>Investeringarna har halkat efter kraftigt</vt:lpstr>
      <vt:lpstr>Finanspolitiken inom EU: konjunkturrensade finanssaldon</vt:lpstr>
      <vt:lpstr>Finanspolitiken i Finland</vt:lpstr>
      <vt:lpstr>PowerPoint Presentation</vt:lpstr>
      <vt:lpstr>PowerPoint Presentation</vt:lpstr>
      <vt:lpstr>Finlands konkurrensförmåga</vt:lpstr>
      <vt:lpstr>Översikt över Centerns (C), Sannfinländarnas (SF) och Vänsterförbundets (VF) förslag</vt:lpstr>
      <vt:lpstr>Centern: skiljer sig inte mycket från regeringen</vt:lpstr>
      <vt:lpstr>Sannfinländarna: de största förändringarna</vt:lpstr>
      <vt:lpstr>Vänsterförbundet: den mest stimulerande budgeten</vt:lpstr>
      <vt:lpstr>Den riktiga finanspolitiska linjen?</vt:lpstr>
      <vt:lpstr>Förslagens tillväxt- och sysselsättningseffekter på längre sikt </vt:lpstr>
      <vt:lpstr> Ytterligare synpunkter </vt:lpstr>
      <vt:lpstr>Ambitionsnivån</vt:lpstr>
      <vt:lpstr>En bra start, men en hel del arbete krävs för solida skuggbudgetar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Oppositions alternativa budgetförslag</dc:title>
  <dc:creator>Vesa Vihriälä</dc:creator>
  <cp:lastModifiedBy>Vesa Vihriälä</cp:lastModifiedBy>
  <cp:revision>56</cp:revision>
  <cp:lastPrinted>2014-12-03T13:47:44Z</cp:lastPrinted>
  <dcterms:created xsi:type="dcterms:W3CDTF">2014-11-22T15:06:45Z</dcterms:created>
  <dcterms:modified xsi:type="dcterms:W3CDTF">2014-12-03T13:51:29Z</dcterms:modified>
</cp:coreProperties>
</file>